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ppt/tags/tag1.xml" ContentType="application/vnd.openxmlformats-officedocument.presentationml.tag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0B2DBF-CAC5-4EF0-B3C5-FCB24FA990CE}" v="8" dt="2020-10-22T14:56:29.4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83" autoAdjust="0"/>
  </p:normalViewPr>
  <p:slideViewPr>
    <p:cSldViewPr snapToGrid="0">
      <p:cViewPr>
        <p:scale>
          <a:sx n="53" d="100"/>
          <a:sy n="53" d="100"/>
        </p:scale>
        <p:origin x="428" y="5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BA661-5C3F-4F5A-BE6E-D88312D457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CE2335-B6CA-4356-8E59-5B60B14CA0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77F871C-0A55-4A1C-9294-3045F4FFC299}"/>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5C663365-0E36-488F-A606-C76A2DBD2C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03C2BA-09A5-4141-B542-4EFB49CBFC8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862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0A18-E23F-4F13-9079-0F3747B26F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9C3D4C-1A69-4C74-B655-AFB6340823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AAF5A5-6F0C-40A9-8159-9C5776E1C699}"/>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D65775BF-7B5A-4CA0-A764-C60614247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7C4078-183C-4539-B075-CA17F0BBF2DD}"/>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30616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212B6D-9884-47D2-A86A-504632D6E81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53D5AB-F443-4BBD-AC31-4D878350B4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EFB4DF-D6A1-4263-9696-7637BFCB1F1F}"/>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BE74185F-C0C6-49FC-8954-6149333C0E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4FB667-F7C6-43FD-9376-831FB225313A}"/>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463744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011F-D215-41AD-96BF-914B56723D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AE26FF-2D74-4550-AE14-A51E6A43C2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5FDFE6-07C8-4389-B8A2-5A6B7D451038}"/>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7538FEE8-7FFA-4028-8A5D-8E14F931DB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576511-E66E-4854-BEBD-1EB8390B8C07}"/>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491643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19E0C-A94D-45EA-80F1-A24E1C938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E8E5AE-30A9-4502-BBE0-5FBA54C4D72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6C6C72-E2F8-4372-A3BD-D292FF38C4BB}"/>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E4FB6CF1-AAED-4326-AB3E-80FDC80EA1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E6533-1C21-43F3-9B49-8C8938ED6A2F}"/>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40760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FEAB7-250E-4A65-878A-A16E0D5692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4515F2-0507-4B1C-A568-A617E46767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2D562C-440B-4478-88D1-1607FE88B1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C46E86-3EC2-4810-89F9-0F6DD5178AC1}"/>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6" name="Footer Placeholder 5">
            <a:extLst>
              <a:ext uri="{FF2B5EF4-FFF2-40B4-BE49-F238E27FC236}">
                <a16:creationId xmlns:a16="http://schemas.microsoft.com/office/drawing/2014/main" id="{051D0FB9-935D-4DCC-8318-855D95AC01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0DC149-CA76-4907-A357-E431905ED64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52313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B1F8A-6A9B-4E73-BF8E-7346B7035C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553694-5AFA-4F82-AD66-049F0009FA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2EFB99-F82E-48FC-9C67-995A2E2F56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84585F-6319-4412-98BE-D132DF8637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CD3C0F-2C1C-4ABC-B30A-03D9FABFEA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8CCE24-0E43-4C86-9F99-D295E9F067F1}"/>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8" name="Footer Placeholder 7">
            <a:extLst>
              <a:ext uri="{FF2B5EF4-FFF2-40B4-BE49-F238E27FC236}">
                <a16:creationId xmlns:a16="http://schemas.microsoft.com/office/drawing/2014/main" id="{BAB904A7-8F18-41DF-B704-0E21404240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929CB0-4059-438B-ADF7-7B080868279C}"/>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71295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7D83A-E438-461B-9E32-685112062B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DC58C0-6071-4F74-8176-94E8AA3A5EA5}"/>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4" name="Footer Placeholder 3">
            <a:extLst>
              <a:ext uri="{FF2B5EF4-FFF2-40B4-BE49-F238E27FC236}">
                <a16:creationId xmlns:a16="http://schemas.microsoft.com/office/drawing/2014/main" id="{05AED89C-D6D3-4D39-86BC-628F1FE081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98311F-F586-4C26-AB58-5F608C7278AE}"/>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2912707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ADE865-28AB-40F9-9A49-D2BD7F287A96}"/>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3" name="Footer Placeholder 2">
            <a:extLst>
              <a:ext uri="{FF2B5EF4-FFF2-40B4-BE49-F238E27FC236}">
                <a16:creationId xmlns:a16="http://schemas.microsoft.com/office/drawing/2014/main" id="{FD5B03B9-5C1D-4DBF-BB13-D7C87400BC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0F7D8FB-8E28-4F1A-B0FF-AE0350390544}"/>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359857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5A092-3DA1-4357-8725-497E2BCB03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332FB4-0D02-4E5D-AFB3-8DF5C14547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191EEF9-A8D2-4DE0-9301-ED48A7BCC1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5D236-B25F-4460-BD6B-EB84A0DFC68F}"/>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6" name="Footer Placeholder 5">
            <a:extLst>
              <a:ext uri="{FF2B5EF4-FFF2-40B4-BE49-F238E27FC236}">
                <a16:creationId xmlns:a16="http://schemas.microsoft.com/office/drawing/2014/main" id="{76F0395C-553F-4B13-A02A-2E9CF08E2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FAC38-8084-4762-A2C4-14AC02D65FC1}"/>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1911711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D18AC-62CA-4DF4-8A7D-C0C05A6FFA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02F897-2AA7-4816-9899-A19450758C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4A023A-0A0C-4FD8-998E-B30D8BCBE1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D80E81-186C-4203-B51E-9EBB87CC65BF}"/>
              </a:ext>
            </a:extLst>
          </p:cNvPr>
          <p:cNvSpPr>
            <a:spLocks noGrp="1"/>
          </p:cNvSpPr>
          <p:nvPr>
            <p:ph type="dt" sz="half" idx="10"/>
          </p:nvPr>
        </p:nvSpPr>
        <p:spPr/>
        <p:txBody>
          <a:bodyPr/>
          <a:lstStyle/>
          <a:p>
            <a:fld id="{579C2757-F9D1-4B51-9C27-46B7E9B510EA}" type="datetimeFigureOut">
              <a:rPr lang="en-US" smtClean="0"/>
              <a:t>10/22/2020</a:t>
            </a:fld>
            <a:endParaRPr lang="en-US"/>
          </a:p>
        </p:txBody>
      </p:sp>
      <p:sp>
        <p:nvSpPr>
          <p:cNvPr id="6" name="Footer Placeholder 5">
            <a:extLst>
              <a:ext uri="{FF2B5EF4-FFF2-40B4-BE49-F238E27FC236}">
                <a16:creationId xmlns:a16="http://schemas.microsoft.com/office/drawing/2014/main" id="{689B9A6E-3F0D-478E-B341-4F82E044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8E402-A135-4D3B-A9FB-9C098CC53C6B}"/>
              </a:ext>
            </a:extLst>
          </p:cNvPr>
          <p:cNvSpPr>
            <a:spLocks noGrp="1"/>
          </p:cNvSpPr>
          <p:nvPr>
            <p:ph type="sldNum" sz="quarter" idx="12"/>
          </p:nvPr>
        </p:nvSpPr>
        <p:spPr/>
        <p:txBody>
          <a:bodyPr/>
          <a:lstStyle/>
          <a:p>
            <a:fld id="{D82D8620-90C6-4E61-8998-07A7491DD072}" type="slidenum">
              <a:rPr lang="en-US" smtClean="0"/>
              <a:t>‹#›</a:t>
            </a:fld>
            <a:endParaRPr lang="en-US"/>
          </a:p>
        </p:txBody>
      </p:sp>
    </p:spTree>
    <p:extLst>
      <p:ext uri="{BB962C8B-B14F-4D97-AF65-F5344CB8AC3E}">
        <p14:creationId xmlns:p14="http://schemas.microsoft.com/office/powerpoint/2010/main" val="345691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2FB795-0F49-4179-BBBC-02238D2D0E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6C3612C-9D92-4FAA-873A-89AFFB685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B771A-9F49-444E-8F36-C68F14E525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C2757-F9D1-4B51-9C27-46B7E9B510EA}" type="datetimeFigureOut">
              <a:rPr lang="en-US" smtClean="0"/>
              <a:t>10/22/2020</a:t>
            </a:fld>
            <a:endParaRPr lang="en-US"/>
          </a:p>
        </p:txBody>
      </p:sp>
      <p:sp>
        <p:nvSpPr>
          <p:cNvPr id="5" name="Footer Placeholder 4">
            <a:extLst>
              <a:ext uri="{FF2B5EF4-FFF2-40B4-BE49-F238E27FC236}">
                <a16:creationId xmlns:a16="http://schemas.microsoft.com/office/drawing/2014/main" id="{5FBBC8F5-6BDB-4AE2-B3CE-A839046D5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E829DB-C68B-4852-8FF8-CC72AF8111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2D8620-90C6-4E61-8998-07A7491DD072}" type="slidenum">
              <a:rPr lang="en-US" smtClean="0"/>
              <a:t>‹#›</a:t>
            </a:fld>
            <a:endParaRPr lang="en-US"/>
          </a:p>
        </p:txBody>
      </p:sp>
    </p:spTree>
    <p:extLst>
      <p:ext uri="{BB962C8B-B14F-4D97-AF65-F5344CB8AC3E}">
        <p14:creationId xmlns:p14="http://schemas.microsoft.com/office/powerpoint/2010/main" val="1249440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hyperlink" Target="https://creativecommons.org/licenses/by-sa/3.0/" TargetMode="External"/><Relationship Id="rId4" Type="http://schemas.openxmlformats.org/officeDocument/2006/relationships/hyperlink" Target="https://www.page-borders.com/sunburst-background/"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hyperlink" Target="mailto:calhounj@springfieldpublicschools.com" TargetMode="External"/><Relationship Id="rId4" Type="http://schemas.openxmlformats.org/officeDocument/2006/relationships/hyperlink" Target="http://publicdomainpictures.net/view-image.php?image=70745&amp;picture=ladies-comb"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upport.customms.com/" TargetMode="External"/><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hyperlink" Target="mailto:studenthelpdesk@springfieldpublicschool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mailto:ashek@springfieldpublicschools.com"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Metal hair Stylist Sign Personalized Salon Custom Business image 0">
            <a:extLst>
              <a:ext uri="{FF2B5EF4-FFF2-40B4-BE49-F238E27FC236}">
                <a16:creationId xmlns:a16="http://schemas.microsoft.com/office/drawing/2014/main" id="{F696CA5A-94D3-4FF8-938F-EF18AF8B6C41}"/>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9361" r="-1" b="30438"/>
          <a:stretch/>
        </p:blipFill>
        <p:spPr bwMode="auto">
          <a:xfrm>
            <a:off x="4547937" y="-5"/>
            <a:ext cx="7644062" cy="36814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A picture containing background pattern&#10;&#10;Description automatically generated">
            <a:extLst>
              <a:ext uri="{FF2B5EF4-FFF2-40B4-BE49-F238E27FC236}">
                <a16:creationId xmlns:a16="http://schemas.microsoft.com/office/drawing/2014/main" id="{A84A4FD3-957C-4666-A363-152F88770947}"/>
              </a:ext>
            </a:extLst>
          </p:cNvPr>
          <p:cNvPicPr>
            <a:picLocks noChangeAspect="1"/>
          </p:cNvPicPr>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24813" r="12" b="21415"/>
          <a:stretch/>
        </p:blipFill>
        <p:spPr>
          <a:xfrm>
            <a:off x="4547938" y="3681409"/>
            <a:ext cx="7644062" cy="3176595"/>
          </a:xfrm>
          <a:prstGeom prst="rect">
            <a:avLst/>
          </a:prstGeom>
        </p:spPr>
      </p:pic>
      <p:sp>
        <p:nvSpPr>
          <p:cNvPr id="193" name="Rectangle 192">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46DA95E-0BB4-44C8-BCB1-10DF4C472E65}"/>
              </a:ext>
            </a:extLst>
          </p:cNvPr>
          <p:cNvSpPr>
            <a:spLocks noGrp="1"/>
          </p:cNvSpPr>
          <p:nvPr>
            <p:ph type="ctrTitle"/>
          </p:nvPr>
        </p:nvSpPr>
        <p:spPr>
          <a:xfrm>
            <a:off x="838200" y="1115219"/>
            <a:ext cx="5395912" cy="2387600"/>
          </a:xfrm>
        </p:spPr>
        <p:txBody>
          <a:bodyPr>
            <a:normAutofit/>
          </a:bodyPr>
          <a:lstStyle/>
          <a:p>
            <a:pPr algn="l"/>
            <a:r>
              <a:rPr lang="en-US" sz="5000">
                <a:solidFill>
                  <a:schemeClr val="bg1"/>
                </a:solidFill>
              </a:rPr>
              <a:t>COSMETOLOGY</a:t>
            </a:r>
          </a:p>
        </p:txBody>
      </p:sp>
      <p:sp>
        <p:nvSpPr>
          <p:cNvPr id="3" name="Subtitle 2">
            <a:extLst>
              <a:ext uri="{FF2B5EF4-FFF2-40B4-BE49-F238E27FC236}">
                <a16:creationId xmlns:a16="http://schemas.microsoft.com/office/drawing/2014/main" id="{98A96533-9925-449D-8696-F08D6F3E3BDB}"/>
              </a:ext>
            </a:extLst>
          </p:cNvPr>
          <p:cNvSpPr>
            <a:spLocks noGrp="1"/>
          </p:cNvSpPr>
          <p:nvPr>
            <p:ph type="subTitle" idx="1"/>
          </p:nvPr>
        </p:nvSpPr>
        <p:spPr>
          <a:xfrm>
            <a:off x="838200" y="3902075"/>
            <a:ext cx="5395912" cy="1655762"/>
          </a:xfrm>
        </p:spPr>
        <p:txBody>
          <a:bodyPr>
            <a:normAutofit/>
          </a:bodyPr>
          <a:lstStyle/>
          <a:p>
            <a:pPr algn="l"/>
            <a:r>
              <a:rPr lang="en-US" sz="2000">
                <a:solidFill>
                  <a:schemeClr val="bg1"/>
                </a:solidFill>
              </a:rPr>
              <a:t>12th GRADE</a:t>
            </a:r>
          </a:p>
        </p:txBody>
      </p:sp>
      <p:cxnSp>
        <p:nvCxnSpPr>
          <p:cNvPr id="194" name="Straight Connector 193">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7133643-24FA-490E-9613-A3C0B890C100}"/>
              </a:ext>
            </a:extLst>
          </p:cNvPr>
          <p:cNvSpPr txBox="1"/>
          <p:nvPr/>
        </p:nvSpPr>
        <p:spPr>
          <a:xfrm>
            <a:off x="9884957" y="6656924"/>
            <a:ext cx="2307042"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4" tooltip="https://www.page-borders.com/sunburst-background/">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0143027"/>
      </p:ext>
    </p:extLst>
  </p:cSld>
  <p:clrMapOvr>
    <a:masterClrMapping/>
  </p:clrMapOvr>
  <mc:AlternateContent xmlns:mc="http://schemas.openxmlformats.org/markup-compatibility/2006">
    <mc:Choice xmlns:p14="http://schemas.microsoft.com/office/powerpoint/2010/main" Requires="p14">
      <p:transition spd="slow" p14:dur="2000" advTm="4140"/>
    </mc:Choice>
    <mc:Fallback>
      <p:transition spd="slow" advTm="414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B05E4F47-B148-49E0-B472-BBF1493155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7" name="Picture 36">
            <a:extLst>
              <a:ext uri="{FF2B5EF4-FFF2-40B4-BE49-F238E27FC236}">
                <a16:creationId xmlns:a16="http://schemas.microsoft.com/office/drawing/2014/main" id="{7A2CE8EB-F719-4F84-9E91-F538438CAC7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F120DDF-1700-4A9E-8F8F-6697ED981503}"/>
              </a:ext>
            </a:extLst>
          </p:cNvPr>
          <p:cNvSpPr>
            <a:spLocks noGrp="1"/>
          </p:cNvSpPr>
          <p:nvPr>
            <p:ph type="title"/>
          </p:nvPr>
        </p:nvSpPr>
        <p:spPr>
          <a:xfrm>
            <a:off x="6617740" y="802955"/>
            <a:ext cx="4766330" cy="1454051"/>
          </a:xfrm>
        </p:spPr>
        <p:txBody>
          <a:bodyPr>
            <a:normAutofit/>
          </a:bodyPr>
          <a:lstStyle/>
          <a:p>
            <a:r>
              <a:rPr lang="en-US" sz="3600">
                <a:solidFill>
                  <a:srgbClr val="000000"/>
                </a:solidFill>
              </a:rPr>
              <a:t>Mrs. Joyce Calhoun</a:t>
            </a:r>
          </a:p>
        </p:txBody>
      </p:sp>
      <p:sp>
        <p:nvSpPr>
          <p:cNvPr id="39" name="Freeform 50">
            <a:extLst>
              <a:ext uri="{FF2B5EF4-FFF2-40B4-BE49-F238E27FC236}">
                <a16:creationId xmlns:a16="http://schemas.microsoft.com/office/drawing/2014/main" id="{684BF3E1-C321-4F38-85CF-FEBBEEC15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3636463F-86A6-465C-86EA-C2318F92C02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38328" y="2030490"/>
            <a:ext cx="4142232" cy="3720563"/>
          </a:xfrm>
          <a:prstGeom prst="rect">
            <a:avLst/>
          </a:prstGeom>
        </p:spPr>
      </p:pic>
      <p:sp>
        <p:nvSpPr>
          <p:cNvPr id="3" name="Content Placeholder 2">
            <a:extLst>
              <a:ext uri="{FF2B5EF4-FFF2-40B4-BE49-F238E27FC236}">
                <a16:creationId xmlns:a16="http://schemas.microsoft.com/office/drawing/2014/main" id="{C3D3332A-178B-4C42-80D0-34BEF46B6B9A}"/>
              </a:ext>
            </a:extLst>
          </p:cNvPr>
          <p:cNvSpPr>
            <a:spLocks noGrp="1"/>
          </p:cNvSpPr>
          <p:nvPr>
            <p:ph idx="1"/>
          </p:nvPr>
        </p:nvSpPr>
        <p:spPr>
          <a:xfrm>
            <a:off x="6621072" y="2421683"/>
            <a:ext cx="4765949" cy="3353476"/>
          </a:xfrm>
        </p:spPr>
        <p:txBody>
          <a:bodyPr anchor="t">
            <a:normAutofit/>
          </a:bodyPr>
          <a:lstStyle/>
          <a:p>
            <a:r>
              <a:rPr lang="en-US" sz="1800">
                <a:solidFill>
                  <a:srgbClr val="000000"/>
                </a:solidFill>
              </a:rPr>
              <a:t>You can reach me by email at </a:t>
            </a:r>
            <a:r>
              <a:rPr lang="en-US" sz="1800">
                <a:solidFill>
                  <a:srgbClr val="000000"/>
                </a:solidFill>
                <a:hlinkClick r:id="rId5"/>
              </a:rPr>
              <a:t>calhounj@springfieldpublicschools.com</a:t>
            </a:r>
            <a:endParaRPr lang="en-US" sz="1800">
              <a:solidFill>
                <a:srgbClr val="000000"/>
              </a:solidFill>
            </a:endParaRPr>
          </a:p>
          <a:p>
            <a:endParaRPr lang="en-US" sz="1800">
              <a:solidFill>
                <a:srgbClr val="000000"/>
              </a:solidFill>
            </a:endParaRPr>
          </a:p>
        </p:txBody>
      </p:sp>
    </p:spTree>
    <p:extLst>
      <p:ext uri="{BB962C8B-B14F-4D97-AF65-F5344CB8AC3E}">
        <p14:creationId xmlns:p14="http://schemas.microsoft.com/office/powerpoint/2010/main" val="718356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2224223-8486-4996-84FC-9C67A6ECE45C}"/>
              </a:ext>
            </a:extLst>
          </p:cNvPr>
          <p:cNvSpPr>
            <a:spLocks noGrp="1"/>
          </p:cNvSpPr>
          <p:nvPr>
            <p:ph type="title"/>
          </p:nvPr>
        </p:nvSpPr>
        <p:spPr>
          <a:xfrm>
            <a:off x="312724" y="3433763"/>
            <a:ext cx="3197013" cy="2743200"/>
          </a:xfrm>
        </p:spPr>
        <p:txBody>
          <a:bodyPr anchor="t">
            <a:normAutofit/>
          </a:bodyPr>
          <a:lstStyle/>
          <a:p>
            <a:pPr algn="ctr"/>
            <a:r>
              <a:rPr lang="en-US" sz="4100">
                <a:solidFill>
                  <a:schemeClr val="bg1"/>
                </a:solidFill>
              </a:rPr>
              <a:t>REMOTE LEARNING INSTRUCTION</a:t>
            </a:r>
          </a:p>
        </p:txBody>
      </p:sp>
      <p:pic>
        <p:nvPicPr>
          <p:cNvPr id="5" name="Content Placeholder 4" descr="Scissors">
            <a:extLst>
              <a:ext uri="{FF2B5EF4-FFF2-40B4-BE49-F238E27FC236}">
                <a16:creationId xmlns:a16="http://schemas.microsoft.com/office/drawing/2014/main" id="{4EBBA160-55C6-4EB2-9F57-AFB8E8AB983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402271" y="2122544"/>
            <a:ext cx="914400" cy="914400"/>
          </a:xfrm>
          <a:prstGeom prst="rect">
            <a:avLst/>
          </a:prstGeom>
        </p:spPr>
      </p:pic>
      <p:sp>
        <p:nvSpPr>
          <p:cNvPr id="18" name="Content Placeholder 8">
            <a:extLst>
              <a:ext uri="{FF2B5EF4-FFF2-40B4-BE49-F238E27FC236}">
                <a16:creationId xmlns:a16="http://schemas.microsoft.com/office/drawing/2014/main" id="{0642AB6A-A8F7-41F3-8D5A-5A9FBC6B81CE}"/>
              </a:ext>
            </a:extLst>
          </p:cNvPr>
          <p:cNvSpPr>
            <a:spLocks noGrp="1"/>
          </p:cNvSpPr>
          <p:nvPr>
            <p:ph idx="1"/>
          </p:nvPr>
        </p:nvSpPr>
        <p:spPr>
          <a:xfrm>
            <a:off x="4330719" y="641615"/>
            <a:ext cx="7289799" cy="5533496"/>
          </a:xfrm>
        </p:spPr>
        <p:txBody>
          <a:bodyPr anchor="ctr">
            <a:normAutofit/>
          </a:bodyPr>
          <a:lstStyle/>
          <a:p>
            <a:r>
              <a:rPr lang="en-US" sz="2400" b="1" dirty="0"/>
              <a:t>Welcome to remote learning 2020 ! Here is some information that I think you will find helpful. We will be using 2 different platforms, Unified classrooms for assignments, and Microsoft Teams to conduct our classes.</a:t>
            </a:r>
          </a:p>
          <a:p>
            <a:r>
              <a:rPr lang="en-US" sz="2400" b="1" dirty="0"/>
              <a:t>You will sign  into Teams and join the 12</a:t>
            </a:r>
            <a:r>
              <a:rPr lang="en-US" sz="2400" b="1" baseline="30000" dirty="0"/>
              <a:t>th</a:t>
            </a:r>
            <a:r>
              <a:rPr lang="en-US" sz="2400" b="1" dirty="0"/>
              <a:t> grade Cosmetology Microsoft Teams meeting at 7:53, after you have signed into 12</a:t>
            </a:r>
            <a:r>
              <a:rPr lang="en-US" sz="2400" b="1" baseline="30000" dirty="0"/>
              <a:t>th</a:t>
            </a:r>
            <a:r>
              <a:rPr lang="en-US" sz="2400" b="1" dirty="0"/>
              <a:t> grade  homeroom.</a:t>
            </a:r>
          </a:p>
          <a:p>
            <a:r>
              <a:rPr lang="en-GB" sz="2400" b="1" dirty="0"/>
              <a:t>Assignments:  All completed work must be uploaded in Unified classroom back to the teacher or emailed to your teacher  to be graded. Hands- on work will be submitted as a screenshot and emailed to your teacher, unless otherwise directed.</a:t>
            </a:r>
            <a:endParaRPr lang="en-US" sz="2400" dirty="0"/>
          </a:p>
          <a:p>
            <a:endParaRPr lang="en-US" sz="2400" dirty="0"/>
          </a:p>
        </p:txBody>
      </p:sp>
      <p:sp>
        <p:nvSpPr>
          <p:cNvPr id="3" name="TextBox 2">
            <a:extLst>
              <a:ext uri="{FF2B5EF4-FFF2-40B4-BE49-F238E27FC236}">
                <a16:creationId xmlns:a16="http://schemas.microsoft.com/office/drawing/2014/main" id="{2397485D-E870-4F01-A2CB-21BE59924C5C}"/>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a:t>Click to add text</a:t>
            </a:r>
          </a:p>
        </p:txBody>
      </p:sp>
    </p:spTree>
    <p:custDataLst>
      <p:tags r:id="rId1"/>
    </p:custDataLst>
    <p:extLst>
      <p:ext uri="{BB962C8B-B14F-4D97-AF65-F5344CB8AC3E}">
        <p14:creationId xmlns:p14="http://schemas.microsoft.com/office/powerpoint/2010/main" val="675191197"/>
      </p:ext>
    </p:extLst>
  </p:cSld>
  <p:clrMapOvr>
    <a:masterClrMapping/>
  </p:clrMapOvr>
  <mc:AlternateContent xmlns:mc="http://schemas.openxmlformats.org/markup-compatibility/2006">
    <mc:Choice xmlns:p14="http://schemas.microsoft.com/office/powerpoint/2010/main" Requires="p14">
      <p:transition spd="slow" p14:dur="2000" advTm="16017"/>
    </mc:Choice>
    <mc:Fallback>
      <p:transition spd="slow" advTm="1601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936C4EA-FDB7-4B6F-8A85-2F36A8D545D1}"/>
              </a:ext>
            </a:extLst>
          </p:cNvPr>
          <p:cNvSpPr>
            <a:spLocks noGrp="1"/>
          </p:cNvSpPr>
          <p:nvPr>
            <p:ph type="title"/>
          </p:nvPr>
        </p:nvSpPr>
        <p:spPr>
          <a:xfrm>
            <a:off x="312724" y="3433763"/>
            <a:ext cx="3197013" cy="2743200"/>
          </a:xfrm>
        </p:spPr>
        <p:txBody>
          <a:bodyPr anchor="t">
            <a:normAutofit/>
          </a:bodyPr>
          <a:lstStyle/>
          <a:p>
            <a:pPr algn="ctr"/>
            <a:r>
              <a:rPr lang="en-US" sz="4100">
                <a:solidFill>
                  <a:schemeClr val="bg1"/>
                </a:solidFill>
              </a:rPr>
              <a:t>Unified Classroom and Microsoft Teams</a:t>
            </a:r>
          </a:p>
        </p:txBody>
      </p:sp>
      <p:pic>
        <p:nvPicPr>
          <p:cNvPr id="7" name="Graphic 6" descr="Backlog">
            <a:extLst>
              <a:ext uri="{FF2B5EF4-FFF2-40B4-BE49-F238E27FC236}">
                <a16:creationId xmlns:a16="http://schemas.microsoft.com/office/drawing/2014/main" id="{8245FF95-6639-4197-899E-D409C4E2C9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18" name="Content Placeholder 2">
            <a:extLst>
              <a:ext uri="{FF2B5EF4-FFF2-40B4-BE49-F238E27FC236}">
                <a16:creationId xmlns:a16="http://schemas.microsoft.com/office/drawing/2014/main" id="{C5CEC32A-4ED0-4EB3-8CFB-3CDD7CCFE126}"/>
              </a:ext>
            </a:extLst>
          </p:cNvPr>
          <p:cNvSpPr>
            <a:spLocks noGrp="1"/>
          </p:cNvSpPr>
          <p:nvPr>
            <p:ph idx="1"/>
          </p:nvPr>
        </p:nvSpPr>
        <p:spPr>
          <a:xfrm>
            <a:off x="4330719" y="641615"/>
            <a:ext cx="7289799" cy="5533496"/>
          </a:xfrm>
        </p:spPr>
        <p:txBody>
          <a:bodyPr anchor="ctr">
            <a:normAutofit/>
          </a:bodyPr>
          <a:lstStyle/>
          <a:p>
            <a:r>
              <a:rPr lang="en-US" b="1"/>
              <a:t>Your assignments and grades will all be posted in Unified Classroom. Please check Announcements daily on the Class Page for up to date information.</a:t>
            </a:r>
          </a:p>
          <a:p>
            <a:pPr marL="0" indent="0">
              <a:buNone/>
            </a:pPr>
            <a:endParaRPr lang="en-US" b="1"/>
          </a:p>
          <a:p>
            <a:r>
              <a:rPr lang="en-US" b="1"/>
              <a:t>Live, in person Learning will take place in Microsoft Teams with your Teachers daily. We will discuss your assignments and answer any questions you have! Access the meeting from your Class page or directly in teams.</a:t>
            </a:r>
          </a:p>
          <a:p>
            <a:endParaRPr lang="en-US"/>
          </a:p>
        </p:txBody>
      </p:sp>
    </p:spTree>
    <p:extLst>
      <p:ext uri="{BB962C8B-B14F-4D97-AF65-F5344CB8AC3E}">
        <p14:creationId xmlns:p14="http://schemas.microsoft.com/office/powerpoint/2010/main" val="4079736636"/>
      </p:ext>
    </p:extLst>
  </p:cSld>
  <p:clrMapOvr>
    <a:masterClrMapping/>
  </p:clrMapOvr>
  <mc:AlternateContent xmlns:mc="http://schemas.openxmlformats.org/markup-compatibility/2006">
    <mc:Choice xmlns:p14="http://schemas.microsoft.com/office/powerpoint/2010/main" Requires="p14">
      <p:transition spd="slow" p14:dur="2000" advTm="12954"/>
    </mc:Choice>
    <mc:Fallback>
      <p:transition spd="slow" advTm="1295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 name="Rectangle 42">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5" name="Picture 44">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4FF068D-1AA1-438F-BE94-158EBB2CF8AD}"/>
              </a:ext>
            </a:extLst>
          </p:cNvPr>
          <p:cNvSpPr>
            <a:spLocks noGrp="1"/>
          </p:cNvSpPr>
          <p:nvPr>
            <p:ph type="title"/>
          </p:nvPr>
        </p:nvSpPr>
        <p:spPr>
          <a:xfrm>
            <a:off x="6094105" y="802955"/>
            <a:ext cx="4977976" cy="1454051"/>
          </a:xfrm>
        </p:spPr>
        <p:txBody>
          <a:bodyPr>
            <a:normAutofit/>
          </a:bodyPr>
          <a:lstStyle/>
          <a:p>
            <a:r>
              <a:rPr lang="en-US" b="1">
                <a:solidFill>
                  <a:srgbClr val="000000"/>
                </a:solidFill>
              </a:rPr>
              <a:t>Microsoft Teams</a:t>
            </a:r>
            <a:endParaRPr lang="en-US">
              <a:solidFill>
                <a:srgbClr val="000000"/>
              </a:solidFill>
            </a:endParaRPr>
          </a:p>
        </p:txBody>
      </p:sp>
      <p:sp>
        <p:nvSpPr>
          <p:cNvPr id="47"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 name="Graphic 39" descr="Security Camera Sign">
            <a:extLst>
              <a:ext uri="{FF2B5EF4-FFF2-40B4-BE49-F238E27FC236}">
                <a16:creationId xmlns:a16="http://schemas.microsoft.com/office/drawing/2014/main" id="{B881A147-1535-469C-9167-5DB3B11D8CA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49E58E65-3238-4DA3-ABE4-9164615A0162}"/>
              </a:ext>
            </a:extLst>
          </p:cNvPr>
          <p:cNvSpPr>
            <a:spLocks noGrp="1"/>
          </p:cNvSpPr>
          <p:nvPr>
            <p:ph idx="1"/>
          </p:nvPr>
        </p:nvSpPr>
        <p:spPr>
          <a:xfrm>
            <a:off x="6090574" y="2421682"/>
            <a:ext cx="4977578" cy="3639289"/>
          </a:xfrm>
        </p:spPr>
        <p:txBody>
          <a:bodyPr anchor="ctr">
            <a:normAutofit/>
          </a:bodyPr>
          <a:lstStyle/>
          <a:p>
            <a:r>
              <a:rPr lang="en-GB" sz="2000" b="1">
                <a:solidFill>
                  <a:srgbClr val="000000"/>
                </a:solidFill>
              </a:rPr>
              <a:t>This is where you will be meeting with your teachers and classmates. Please have your camera on during class. Please make sure you have Teams downloaded on your computer!! There is a link to join the Team Meeting on your class page for easy access.</a:t>
            </a:r>
            <a:endParaRPr lang="en-US" sz="2000">
              <a:solidFill>
                <a:srgbClr val="000000"/>
              </a:solidFill>
            </a:endParaRPr>
          </a:p>
          <a:p>
            <a:endParaRPr lang="en-US" sz="2000">
              <a:solidFill>
                <a:srgbClr val="000000"/>
              </a:solidFill>
            </a:endParaRPr>
          </a:p>
        </p:txBody>
      </p:sp>
    </p:spTree>
    <p:extLst>
      <p:ext uri="{BB962C8B-B14F-4D97-AF65-F5344CB8AC3E}">
        <p14:creationId xmlns:p14="http://schemas.microsoft.com/office/powerpoint/2010/main" val="380331123"/>
      </p:ext>
    </p:extLst>
  </p:cSld>
  <p:clrMapOvr>
    <a:masterClrMapping/>
  </p:clrMapOvr>
  <mc:AlternateContent xmlns:mc="http://schemas.openxmlformats.org/markup-compatibility/2006">
    <mc:Choice xmlns:p14="http://schemas.microsoft.com/office/powerpoint/2010/main" Requires="p14">
      <p:transition spd="slow" p14:dur="2000" advTm="6967"/>
    </mc:Choice>
    <mc:Fallback>
      <p:transition spd="slow" advTm="6967"/>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Shape 59">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7696AC8-0D1B-48D4-8CA9-F957EACB0B36}"/>
              </a:ext>
            </a:extLst>
          </p:cNvPr>
          <p:cNvSpPr>
            <a:spLocks noGrp="1"/>
          </p:cNvSpPr>
          <p:nvPr>
            <p:ph type="title"/>
          </p:nvPr>
        </p:nvSpPr>
        <p:spPr>
          <a:xfrm>
            <a:off x="934872" y="982272"/>
            <a:ext cx="3388419" cy="4560970"/>
          </a:xfrm>
        </p:spPr>
        <p:txBody>
          <a:bodyPr>
            <a:normAutofit/>
          </a:bodyPr>
          <a:lstStyle/>
          <a:p>
            <a:r>
              <a:rPr lang="en-US" sz="4000" b="1">
                <a:solidFill>
                  <a:srgbClr val="FFFFFF"/>
                </a:solidFill>
              </a:rPr>
              <a:t>Grading Rubric</a:t>
            </a:r>
            <a:br>
              <a:rPr lang="en-US" sz="4000" b="1">
                <a:solidFill>
                  <a:srgbClr val="FFFFFF"/>
                </a:solidFill>
              </a:rPr>
            </a:br>
            <a:r>
              <a:rPr lang="en-GB" sz="4000" b="1">
                <a:solidFill>
                  <a:srgbClr val="FFFFFF"/>
                </a:solidFill>
              </a:rPr>
              <a:t>You will be graded in the following categories:</a:t>
            </a:r>
            <a:br>
              <a:rPr lang="en-US" sz="4000">
                <a:solidFill>
                  <a:srgbClr val="FFFFFF"/>
                </a:solidFill>
              </a:rPr>
            </a:br>
            <a:endParaRPr lang="en-US" sz="4000">
              <a:solidFill>
                <a:srgbClr val="FFFFFF"/>
              </a:solidFill>
            </a:endParaRPr>
          </a:p>
        </p:txBody>
      </p:sp>
      <p:sp>
        <p:nvSpPr>
          <p:cNvPr id="62"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Content Placeholder 2">
            <a:extLst>
              <a:ext uri="{FF2B5EF4-FFF2-40B4-BE49-F238E27FC236}">
                <a16:creationId xmlns:a16="http://schemas.microsoft.com/office/drawing/2014/main" id="{CD5E8F92-9A89-493E-9447-5B2BC0381261}"/>
              </a:ext>
            </a:extLst>
          </p:cNvPr>
          <p:cNvSpPr>
            <a:spLocks noGrp="1"/>
          </p:cNvSpPr>
          <p:nvPr>
            <p:ph idx="1"/>
          </p:nvPr>
        </p:nvSpPr>
        <p:spPr>
          <a:xfrm>
            <a:off x="5221862" y="1719618"/>
            <a:ext cx="5948831" cy="4334629"/>
          </a:xfrm>
        </p:spPr>
        <p:txBody>
          <a:bodyPr anchor="ctr">
            <a:normAutofit/>
          </a:bodyPr>
          <a:lstStyle/>
          <a:p>
            <a:r>
              <a:rPr lang="en-GB" sz="2200" b="1" u="sng">
                <a:solidFill>
                  <a:srgbClr val="FEFFFF"/>
                </a:solidFill>
              </a:rPr>
              <a:t>Employability:</a:t>
            </a:r>
            <a:endParaRPr lang="en-US" sz="2200" b="1">
              <a:solidFill>
                <a:srgbClr val="FEFFFF"/>
              </a:solidFill>
            </a:endParaRPr>
          </a:p>
          <a:p>
            <a:r>
              <a:rPr lang="en-GB" sz="2200" b="1">
                <a:solidFill>
                  <a:srgbClr val="FEFFFF"/>
                </a:solidFill>
              </a:rPr>
              <a:t>Attendance/On time 15Pts.</a:t>
            </a:r>
            <a:endParaRPr lang="en-US" sz="2200">
              <a:solidFill>
                <a:srgbClr val="FEFFFF"/>
              </a:solidFill>
            </a:endParaRPr>
          </a:p>
          <a:p>
            <a:r>
              <a:rPr lang="en-GB" sz="2200" b="1">
                <a:solidFill>
                  <a:srgbClr val="FEFFFF"/>
                </a:solidFill>
              </a:rPr>
              <a:t>Insubordination/Behavior 15Pts.</a:t>
            </a:r>
            <a:endParaRPr lang="en-US" sz="2200">
              <a:solidFill>
                <a:srgbClr val="FEFFFF"/>
              </a:solidFill>
            </a:endParaRPr>
          </a:p>
          <a:p>
            <a:r>
              <a:rPr lang="en-GB" sz="2200" b="1">
                <a:solidFill>
                  <a:srgbClr val="FEFFFF"/>
                </a:solidFill>
              </a:rPr>
              <a:t>Diligence 10 Pts.</a:t>
            </a:r>
            <a:endParaRPr lang="en-US" sz="2200">
              <a:solidFill>
                <a:srgbClr val="FEFFFF"/>
              </a:solidFill>
            </a:endParaRPr>
          </a:p>
          <a:p>
            <a:r>
              <a:rPr lang="en-GB" sz="2200" b="1">
                <a:solidFill>
                  <a:srgbClr val="FEFFFF"/>
                </a:solidFill>
              </a:rPr>
              <a:t>Participation 10 Pts.</a:t>
            </a:r>
            <a:endParaRPr lang="en-US" sz="2200">
              <a:solidFill>
                <a:srgbClr val="FEFFFF"/>
              </a:solidFill>
            </a:endParaRPr>
          </a:p>
          <a:p>
            <a:r>
              <a:rPr lang="en-GB" sz="2200" b="1" u="sng">
                <a:solidFill>
                  <a:srgbClr val="FEFFFF"/>
                </a:solidFill>
              </a:rPr>
              <a:t>Vocational:</a:t>
            </a:r>
            <a:endParaRPr lang="en-US" sz="2200" b="1">
              <a:solidFill>
                <a:srgbClr val="FEFFFF"/>
              </a:solidFill>
            </a:endParaRPr>
          </a:p>
          <a:p>
            <a:r>
              <a:rPr lang="en-GB" sz="2200" b="1">
                <a:solidFill>
                  <a:srgbClr val="FEFFFF"/>
                </a:solidFill>
              </a:rPr>
              <a:t>Work completed 25 Pts.</a:t>
            </a:r>
            <a:endParaRPr lang="en-US" sz="2200">
              <a:solidFill>
                <a:srgbClr val="FEFFFF"/>
              </a:solidFill>
            </a:endParaRPr>
          </a:p>
          <a:p>
            <a:r>
              <a:rPr lang="en-GB" sz="2200" b="1">
                <a:solidFill>
                  <a:srgbClr val="FEFFFF"/>
                </a:solidFill>
              </a:rPr>
              <a:t>Assessments/Quality of work 25 Pts.</a:t>
            </a:r>
            <a:endParaRPr lang="en-US" sz="2200">
              <a:solidFill>
                <a:srgbClr val="FEFFFF"/>
              </a:solidFill>
            </a:endParaRPr>
          </a:p>
          <a:p>
            <a:r>
              <a:rPr lang="en-GB" sz="2200" b="1">
                <a:solidFill>
                  <a:srgbClr val="FEFFFF"/>
                </a:solidFill>
              </a:rPr>
              <a:t>Total Daily Grade-100 points possible</a:t>
            </a:r>
            <a:br>
              <a:rPr lang="en-GB" sz="2200">
                <a:solidFill>
                  <a:srgbClr val="FEFFFF"/>
                </a:solidFill>
              </a:rPr>
            </a:br>
            <a:endParaRPr lang="en-US" sz="2200">
              <a:solidFill>
                <a:srgbClr val="FEFFFF"/>
              </a:solidFill>
            </a:endParaRPr>
          </a:p>
          <a:p>
            <a:endParaRPr lang="en-US" sz="2200">
              <a:solidFill>
                <a:srgbClr val="FEFFFF"/>
              </a:solidFill>
            </a:endParaRPr>
          </a:p>
        </p:txBody>
      </p:sp>
    </p:spTree>
    <p:extLst>
      <p:ext uri="{BB962C8B-B14F-4D97-AF65-F5344CB8AC3E}">
        <p14:creationId xmlns:p14="http://schemas.microsoft.com/office/powerpoint/2010/main" val="1683020400"/>
      </p:ext>
    </p:extLst>
  </p:cSld>
  <p:clrMapOvr>
    <a:masterClrMapping/>
  </p:clrMapOvr>
  <mc:AlternateContent xmlns:mc="http://schemas.openxmlformats.org/markup-compatibility/2006">
    <mc:Choice xmlns:p14="http://schemas.microsoft.com/office/powerpoint/2010/main" Requires="p14">
      <p:transition spd="slow" p14:dur="2000" advTm="10447"/>
    </mc:Choice>
    <mc:Fallback>
      <p:transition spd="slow" advTm="10447"/>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E98A67E-4F8A-4EC5-BEFC-F6A50A3D9E51}"/>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Unified Classroom </a:t>
            </a:r>
          </a:p>
        </p:txBody>
      </p:sp>
      <p:sp>
        <p:nvSpPr>
          <p:cNvPr id="3" name="Content Placeholder 2">
            <a:extLst>
              <a:ext uri="{FF2B5EF4-FFF2-40B4-BE49-F238E27FC236}">
                <a16:creationId xmlns:a16="http://schemas.microsoft.com/office/drawing/2014/main" id="{8A57638A-3FD5-456B-8BF5-A15210FE5ACA}"/>
              </a:ext>
            </a:extLst>
          </p:cNvPr>
          <p:cNvSpPr>
            <a:spLocks noGrp="1"/>
          </p:cNvSpPr>
          <p:nvPr>
            <p:ph idx="1"/>
          </p:nvPr>
        </p:nvSpPr>
        <p:spPr>
          <a:xfrm>
            <a:off x="3045368" y="4074718"/>
            <a:ext cx="6105194" cy="682079"/>
          </a:xfrm>
        </p:spPr>
        <p:txBody>
          <a:bodyPr vert="horz" lIns="91440" tIns="45720" rIns="91440" bIns="45720" rtlCol="0">
            <a:normAutofit/>
          </a:bodyPr>
          <a:lstStyle/>
          <a:p>
            <a:pPr marL="0" indent="0" algn="ctr">
              <a:buNone/>
            </a:pPr>
            <a:r>
              <a:rPr lang="en-US" sz="2000" kern="1200">
                <a:solidFill>
                  <a:srgbClr val="FFFFFF"/>
                </a:solidFill>
                <a:latin typeface="+mn-lt"/>
                <a:ea typeface="+mn-ea"/>
                <a:cs typeface="+mn-cs"/>
              </a:rPr>
              <a:t>Your child has access to their classroom using the Unified Classroom in Power School </a:t>
            </a:r>
          </a:p>
        </p:txBody>
      </p:sp>
    </p:spTree>
    <p:extLst>
      <p:ext uri="{BB962C8B-B14F-4D97-AF65-F5344CB8AC3E}">
        <p14:creationId xmlns:p14="http://schemas.microsoft.com/office/powerpoint/2010/main" val="2635240264"/>
      </p:ext>
    </p:extLst>
  </p:cSld>
  <p:clrMapOvr>
    <a:masterClrMapping/>
  </p:clrMapOvr>
  <mc:AlternateContent xmlns:mc="http://schemas.openxmlformats.org/markup-compatibility/2006">
    <mc:Choice xmlns:p14="http://schemas.microsoft.com/office/powerpoint/2010/main" Requires="p14">
      <p:transition spd="slow" p14:dur="2000" advTm="7231"/>
    </mc:Choice>
    <mc:Fallback>
      <p:transition spd="slow" advTm="723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C09B0-8782-4342-B2FA-C940504FA45F}"/>
              </a:ext>
            </a:extLst>
          </p:cNvPr>
          <p:cNvSpPr>
            <a:spLocks noGrp="1"/>
          </p:cNvSpPr>
          <p:nvPr>
            <p:ph type="title"/>
          </p:nvPr>
        </p:nvSpPr>
        <p:spPr>
          <a:xfrm>
            <a:off x="1136428" y="627564"/>
            <a:ext cx="7474172" cy="1325563"/>
          </a:xfrm>
        </p:spPr>
        <p:txBody>
          <a:bodyPr>
            <a:normAutofit/>
          </a:bodyPr>
          <a:lstStyle/>
          <a:p>
            <a:r>
              <a:rPr lang="en-US" b="1"/>
              <a:t>Class pages</a:t>
            </a:r>
            <a:endParaRPr lang="en-US" b="1" dirty="0"/>
          </a:p>
        </p:txBody>
      </p:sp>
      <p:sp>
        <p:nvSpPr>
          <p:cNvPr id="3" name="Content Placeholder 2">
            <a:extLst>
              <a:ext uri="{FF2B5EF4-FFF2-40B4-BE49-F238E27FC236}">
                <a16:creationId xmlns:a16="http://schemas.microsoft.com/office/drawing/2014/main" id="{E8A01C2A-D291-4423-B893-E33C5EEF46E9}"/>
              </a:ext>
            </a:extLst>
          </p:cNvPr>
          <p:cNvSpPr>
            <a:spLocks noGrp="1"/>
          </p:cNvSpPr>
          <p:nvPr>
            <p:ph idx="1"/>
          </p:nvPr>
        </p:nvSpPr>
        <p:spPr>
          <a:xfrm>
            <a:off x="1136429" y="2278173"/>
            <a:ext cx="6467867" cy="3450613"/>
          </a:xfrm>
        </p:spPr>
        <p:txBody>
          <a:bodyPr anchor="ctr">
            <a:normAutofit/>
          </a:bodyPr>
          <a:lstStyle/>
          <a:p>
            <a:r>
              <a:rPr lang="en-US" sz="2400" dirty="0"/>
              <a:t>This is where your child will find their assignments, links, messages, textbook, Theory workbook, and study guides.</a:t>
            </a:r>
          </a:p>
        </p:txBody>
      </p:sp>
      <p:sp>
        <p:nvSpPr>
          <p:cNvPr id="19"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Paperclip">
            <a:extLst>
              <a:ext uri="{FF2B5EF4-FFF2-40B4-BE49-F238E27FC236}">
                <a16:creationId xmlns:a16="http://schemas.microsoft.com/office/drawing/2014/main" id="{B420A6CC-E1B0-4088-96AA-56D69B49D9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814366078"/>
      </p:ext>
    </p:extLst>
  </p:cSld>
  <p:clrMapOvr>
    <a:masterClrMapping/>
  </p:clrMapOvr>
  <mc:AlternateContent xmlns:mc="http://schemas.openxmlformats.org/markup-compatibility/2006">
    <mc:Choice xmlns:p14="http://schemas.microsoft.com/office/powerpoint/2010/main" Requires="p14">
      <p:transition spd="slow" p14:dur="2000" advTm="6666"/>
    </mc:Choice>
    <mc:Fallback>
      <p:transition spd="slow" advTm="666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9DDCEBC-0548-4451-881D-4BB84DFE2192}"/>
              </a:ext>
            </a:extLst>
          </p:cNvPr>
          <p:cNvSpPr>
            <a:spLocks noGrp="1"/>
          </p:cNvSpPr>
          <p:nvPr>
            <p:ph type="title"/>
          </p:nvPr>
        </p:nvSpPr>
        <p:spPr>
          <a:xfrm>
            <a:off x="640079" y="2053641"/>
            <a:ext cx="3669161" cy="2760098"/>
          </a:xfrm>
        </p:spPr>
        <p:txBody>
          <a:bodyPr>
            <a:normAutofit/>
          </a:bodyPr>
          <a:lstStyle/>
          <a:p>
            <a:r>
              <a:rPr lang="en-US">
                <a:solidFill>
                  <a:srgbClr val="FFFFFF"/>
                </a:solidFill>
              </a:rPr>
              <a:t>Technology Issues</a:t>
            </a:r>
          </a:p>
        </p:txBody>
      </p:sp>
      <p:sp>
        <p:nvSpPr>
          <p:cNvPr id="3" name="Content Placeholder 2">
            <a:extLst>
              <a:ext uri="{FF2B5EF4-FFF2-40B4-BE49-F238E27FC236}">
                <a16:creationId xmlns:a16="http://schemas.microsoft.com/office/drawing/2014/main" id="{E04BBC11-DD90-420B-A864-D3BCBCF17A76}"/>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Students or parents facing school related technology issues may receive assistance by call, email or live chat. The bilingual Student Help Desk is available from 7 a.m. to 8 p.m. Monday through Friday (except holidays)</a:t>
            </a:r>
          </a:p>
          <a:p>
            <a:r>
              <a:rPr lang="en-US" sz="2400" dirty="0">
                <a:solidFill>
                  <a:srgbClr val="000000"/>
                </a:solidFill>
              </a:rPr>
              <a:t>PHONE:</a:t>
            </a:r>
          </a:p>
          <a:p>
            <a:r>
              <a:rPr lang="en-US" sz="2400" dirty="0">
                <a:solidFill>
                  <a:srgbClr val="000000"/>
                </a:solidFill>
              </a:rPr>
              <a:t>(866) 552-0484</a:t>
            </a:r>
          </a:p>
          <a:p>
            <a:r>
              <a:rPr lang="en-US" sz="2400" dirty="0">
                <a:solidFill>
                  <a:srgbClr val="000000"/>
                </a:solidFill>
              </a:rPr>
              <a:t>LIVE CHAT:</a:t>
            </a:r>
          </a:p>
          <a:p>
            <a:r>
              <a:rPr lang="en-US" sz="2400" dirty="0">
                <a:solidFill>
                  <a:srgbClr val="000000"/>
                </a:solidFill>
                <a:hlinkClick r:id="rId3"/>
              </a:rPr>
              <a:t>https://support.customms.com/</a:t>
            </a:r>
            <a:endParaRPr lang="en-US" sz="2400" dirty="0">
              <a:solidFill>
                <a:srgbClr val="000000"/>
              </a:solidFill>
            </a:endParaRPr>
          </a:p>
          <a:p>
            <a:r>
              <a:rPr lang="en-US" sz="2400" dirty="0">
                <a:solidFill>
                  <a:srgbClr val="000000"/>
                </a:solidFill>
              </a:rPr>
              <a:t>EMAIL:</a:t>
            </a:r>
          </a:p>
          <a:p>
            <a:r>
              <a:rPr lang="en-US" sz="2400" dirty="0">
                <a:solidFill>
                  <a:srgbClr val="000000"/>
                </a:solidFill>
                <a:hlinkClick r:id="rId4"/>
              </a:rPr>
              <a:t>studenthelpdesk@springfieldpublicschools.com</a:t>
            </a:r>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a:p>
            <a:endParaRPr lang="en-US" sz="2400" dirty="0">
              <a:solidFill>
                <a:srgbClr val="000000"/>
              </a:solidFill>
            </a:endParaRPr>
          </a:p>
        </p:txBody>
      </p:sp>
    </p:spTree>
    <p:extLst>
      <p:ext uri="{BB962C8B-B14F-4D97-AF65-F5344CB8AC3E}">
        <p14:creationId xmlns:p14="http://schemas.microsoft.com/office/powerpoint/2010/main" val="803873392"/>
      </p:ext>
    </p:extLst>
  </p:cSld>
  <p:clrMapOvr>
    <a:masterClrMapping/>
  </p:clrMapOvr>
  <mc:AlternateContent xmlns:mc="http://schemas.openxmlformats.org/markup-compatibility/2006">
    <mc:Choice xmlns:p14="http://schemas.microsoft.com/office/powerpoint/2010/main" Requires="p14">
      <p:transition spd="slow" p14:dur="2000" advTm="8873"/>
    </mc:Choice>
    <mc:Fallback>
      <p:transition spd="slow" advTm="8873"/>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42">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46"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Rectangle 49">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7647E6BD-6EFD-4543-B921-B66F01F96673}"/>
              </a:ext>
            </a:extLst>
          </p:cNvPr>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dirty="0">
                <a:solidFill>
                  <a:srgbClr val="FFFFFF"/>
                </a:solidFill>
              </a:rPr>
              <a:t>      Mrs. Katherine Ashe Boyle</a:t>
            </a:r>
            <a:br>
              <a:rPr lang="en-US" sz="4000" dirty="0">
                <a:solidFill>
                  <a:srgbClr val="FFFFFF"/>
                </a:solidFill>
              </a:rPr>
            </a:br>
            <a:endParaRPr lang="en-US" sz="4000" dirty="0">
              <a:solidFill>
                <a:srgbClr val="FFFFFF"/>
              </a:solidFill>
            </a:endParaRPr>
          </a:p>
        </p:txBody>
      </p:sp>
      <p:sp>
        <p:nvSpPr>
          <p:cNvPr id="3" name="Content Placeholder 2">
            <a:extLst>
              <a:ext uri="{FF2B5EF4-FFF2-40B4-BE49-F238E27FC236}">
                <a16:creationId xmlns:a16="http://schemas.microsoft.com/office/drawing/2014/main" id="{48BAD33C-6112-4530-8B19-721ACE80E77C}"/>
              </a:ext>
            </a:extLst>
          </p:cNvPr>
          <p:cNvSpPr>
            <a:spLocks noGrp="1"/>
          </p:cNvSpPr>
          <p:nvPr>
            <p:ph sz="half" idx="1"/>
          </p:nvPr>
        </p:nvSpPr>
        <p:spPr>
          <a:xfrm>
            <a:off x="1424904" y="2494450"/>
            <a:ext cx="4053545" cy="3563159"/>
          </a:xfrm>
        </p:spPr>
        <p:txBody>
          <a:bodyPr vert="horz" lIns="91440" tIns="45720" rIns="91440" bIns="45720" rtlCol="0">
            <a:normAutofit/>
          </a:bodyPr>
          <a:lstStyle/>
          <a:p>
            <a:r>
              <a:rPr lang="en-US" sz="2200"/>
              <a:t>My google voice number is 413 351-9217</a:t>
            </a:r>
          </a:p>
          <a:p>
            <a:r>
              <a:rPr lang="en-US" sz="2200"/>
              <a:t>You may call or text me with any concerns you have . I will get back to you within 24hours.</a:t>
            </a:r>
          </a:p>
          <a:p>
            <a:r>
              <a:rPr lang="en-US" sz="2200"/>
              <a:t>My email: </a:t>
            </a:r>
            <a:r>
              <a:rPr lang="en-US" sz="2200">
                <a:hlinkClick r:id="rId2"/>
              </a:rPr>
              <a:t>ashek@springfieldpublicschools.com</a:t>
            </a:r>
            <a:endParaRPr lang="en-US" sz="2200"/>
          </a:p>
          <a:p>
            <a:r>
              <a:rPr lang="en-US" sz="2200"/>
              <a:t>You can also send me a message in Unified classroom </a:t>
            </a:r>
          </a:p>
        </p:txBody>
      </p:sp>
      <p:pic>
        <p:nvPicPr>
          <p:cNvPr id="14" name="Content Placeholder 13" descr="Logo, icon&#10;&#10;Description automatically generated">
            <a:extLst>
              <a:ext uri="{FF2B5EF4-FFF2-40B4-BE49-F238E27FC236}">
                <a16:creationId xmlns:a16="http://schemas.microsoft.com/office/drawing/2014/main" id="{6CBB8C08-C7DC-4A48-8C43-BD7D99D48D75}"/>
              </a:ext>
            </a:extLst>
          </p:cNvPr>
          <p:cNvPicPr>
            <a:picLocks noGrp="1" noChangeAspect="1"/>
          </p:cNvPicPr>
          <p:nvPr>
            <p:ph sz="half" idx="2"/>
          </p:nvPr>
        </p:nvPicPr>
        <p:blipFill rotWithShape="1">
          <a:blip r:embed="rId3">
            <a:extLst>
              <a:ext uri="{28A0092B-C50C-407E-A947-70E740481C1C}">
                <a14:useLocalDpi xmlns:a14="http://schemas.microsoft.com/office/drawing/2010/main" val="0"/>
              </a:ext>
            </a:extLst>
          </a:blip>
          <a:srcRect t="7262" b="3698"/>
          <a:stretch/>
        </p:blipFill>
        <p:spPr>
          <a:xfrm>
            <a:off x="6098892" y="2492376"/>
            <a:ext cx="4802404" cy="3563372"/>
          </a:xfrm>
          <a:prstGeom prst="rect">
            <a:avLst/>
          </a:prstGeom>
        </p:spPr>
      </p:pic>
    </p:spTree>
    <p:extLst>
      <p:ext uri="{BB962C8B-B14F-4D97-AF65-F5344CB8AC3E}">
        <p14:creationId xmlns:p14="http://schemas.microsoft.com/office/powerpoint/2010/main" val="21414577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advTm="7516">
        <p159:morph option="byObject"/>
      </p:transition>
    </mc:Choice>
    <mc:Fallback>
      <p:transition spd="slow" advTm="7516">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4|0.9|0.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950B642D074944FB6AAB52FD423B989" ma:contentTypeVersion="5" ma:contentTypeDescription="Create a new document." ma:contentTypeScope="" ma:versionID="8cf0cf4f7cc95dbd8b95a9ced92b44f8">
  <xsd:schema xmlns:xsd="http://www.w3.org/2001/XMLSchema" xmlns:xs="http://www.w3.org/2001/XMLSchema" xmlns:p="http://schemas.microsoft.com/office/2006/metadata/properties" xmlns:ns2="945392b4-dac5-406c-8029-2726184eef8e" xmlns:ns3="298af30b-2ebf-4401-97a8-c1d2964e1502" targetNamespace="http://schemas.microsoft.com/office/2006/metadata/properties" ma:root="true" ma:fieldsID="c6585e70af85c33541b942528af6375e" ns2:_="" ns3:_="">
    <xsd:import namespace="945392b4-dac5-406c-8029-2726184eef8e"/>
    <xsd:import namespace="298af30b-2ebf-4401-97a8-c1d2964e15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5392b4-dac5-406c-8029-2726184eef8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98af30b-2ebf-4401-97a8-c1d2964e1502"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5FC0B9-E4FC-4847-9AA7-A4B353AC6635}">
  <ds:schemaRefs>
    <ds:schemaRef ds:uri="http://schemas.microsoft.com/sharepoint/v3/contenttype/forms"/>
  </ds:schemaRefs>
</ds:datastoreItem>
</file>

<file path=customXml/itemProps2.xml><?xml version="1.0" encoding="utf-8"?>
<ds:datastoreItem xmlns:ds="http://schemas.openxmlformats.org/officeDocument/2006/customXml" ds:itemID="{71C47DAA-CAFA-4DC5-A378-25DB3500F1DC}">
  <ds:schemaRefs>
    <ds:schemaRef ds:uri="http://purl.org/dc/terms/"/>
    <ds:schemaRef ds:uri="http://purl.org/dc/dcmitype/"/>
    <ds:schemaRef ds:uri="http://schemas.microsoft.com/office/2006/metadata/properties"/>
    <ds:schemaRef ds:uri="1b3b89d6-2da5-428d-a850-7a7fa89949a8"/>
    <ds:schemaRef ds:uri="f655cf45-137a-42b4-8a62-4192ed3a2d58"/>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4E034962-E872-4DA7-B8FF-D109D0E1D9D0}"/>
</file>

<file path=docProps/app.xml><?xml version="1.0" encoding="utf-8"?>
<Properties xmlns="http://schemas.openxmlformats.org/officeDocument/2006/extended-properties" xmlns:vt="http://schemas.openxmlformats.org/officeDocument/2006/docPropsVTypes">
  <TotalTime>26</TotalTime>
  <Words>486</Words>
  <Application>Microsoft Office PowerPoint</Application>
  <PresentationFormat>Widescreen</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COSMETOLOGY</vt:lpstr>
      <vt:lpstr>REMOTE LEARNING INSTRUCTION</vt:lpstr>
      <vt:lpstr>Unified Classroom and Microsoft Teams</vt:lpstr>
      <vt:lpstr>Microsoft Teams</vt:lpstr>
      <vt:lpstr>Grading Rubric You will be graded in the following categories: </vt:lpstr>
      <vt:lpstr>Unified Classroom </vt:lpstr>
      <vt:lpstr>Class pages</vt:lpstr>
      <vt:lpstr>Technology Issues</vt:lpstr>
      <vt:lpstr>      Mrs. Katherine Ashe Boyle </vt:lpstr>
      <vt:lpstr>Mrs. Joyce Calhoun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COSMETOLOGY</dc:title>
  <dc:creator>Katherine Ashe</dc:creator>
  <cp:lastModifiedBy>Katherine Ashe</cp:lastModifiedBy>
  <cp:revision>1</cp:revision>
  <dcterms:created xsi:type="dcterms:W3CDTF">2020-10-22T14:56:59Z</dcterms:created>
  <dcterms:modified xsi:type="dcterms:W3CDTF">2020-10-22T15:23:44Z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0x010100B950B642D074944FB6AAB52FD423B989</vt:lpwstr>
  </property>
</Properties>
</file>