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sldIdLst>
    <p:sldId id="256" r:id="rId2"/>
    <p:sldId id="280" r:id="rId3"/>
    <p:sldId id="285" r:id="rId4"/>
    <p:sldId id="282" r:id="rId5"/>
    <p:sldId id="283" r:id="rId6"/>
    <p:sldId id="277" r:id="rId7"/>
    <p:sldId id="284" r:id="rId8"/>
    <p:sldId id="278" r:id="rId9"/>
    <p:sldId id="287" r:id="rId10"/>
    <p:sldId id="288" r:id="rId11"/>
    <p:sldId id="279" r:id="rId12"/>
    <p:sldId id="258" r:id="rId13"/>
    <p:sldId id="286" r:id="rId14"/>
    <p:sldId id="260" r:id="rId15"/>
    <p:sldId id="261" r:id="rId16"/>
    <p:sldId id="262" r:id="rId17"/>
    <p:sldId id="263" r:id="rId18"/>
    <p:sldId id="264" r:id="rId19"/>
    <p:sldId id="265" r:id="rId20"/>
    <p:sldId id="266" r:id="rId21"/>
    <p:sldId id="267" r:id="rId22"/>
    <p:sldId id="269" r:id="rId23"/>
    <p:sldId id="271" r:id="rId24"/>
    <p:sldId id="270" r:id="rId25"/>
    <p:sldId id="272" r:id="rId26"/>
    <p:sldId id="273" r:id="rId27"/>
    <p:sldId id="275" r:id="rId28"/>
    <p:sldId id="276"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62" d="100"/>
          <a:sy n="62" d="100"/>
        </p:scale>
        <p:origin x="1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hyperlink" Target="https://drive.google.com/file/d/1DR11C5Lpy9BfSWkcU5QfP_fsU85lbfi-/view?usp=sharing" TargetMode="External"/><Relationship Id="rId5" Type="http://schemas.openxmlformats.org/officeDocument/2006/relationships/image" Target="../media/image10.sv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hyperlink" Target="https://drive.google.com/file/d/1DR11C5Lpy9BfSWkcU5QfP_fsU85lbfi-/view?usp=sharing" TargetMode="External"/><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34517-358F-4555-935E-463F5436B4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3292D9-3C37-4CCF-9224-6684DA3E9998}">
      <dgm:prSet/>
      <dgm:spPr/>
      <dgm:t>
        <a:bodyPr/>
        <a:lstStyle/>
        <a:p>
          <a:r>
            <a:rPr lang="en-US"/>
            <a:t>Please click on the link to access our Syllabus for Health Assisting</a:t>
          </a:r>
        </a:p>
      </dgm:t>
    </dgm:pt>
    <dgm:pt modelId="{493A00E2-E7F0-4A39-9E9A-A5CFD1D77FBA}" type="parTrans" cxnId="{88F4166D-5F01-4A49-AA01-D9C380086DD0}">
      <dgm:prSet/>
      <dgm:spPr/>
      <dgm:t>
        <a:bodyPr/>
        <a:lstStyle/>
        <a:p>
          <a:endParaRPr lang="en-US"/>
        </a:p>
      </dgm:t>
    </dgm:pt>
    <dgm:pt modelId="{9FF02875-9B6C-40D4-9F4C-C5A99A0E576F}" type="sibTrans" cxnId="{88F4166D-5F01-4A49-AA01-D9C380086DD0}">
      <dgm:prSet/>
      <dgm:spPr/>
      <dgm:t>
        <a:bodyPr/>
        <a:lstStyle/>
        <a:p>
          <a:endParaRPr lang="en-US"/>
        </a:p>
      </dgm:t>
    </dgm:pt>
    <dgm:pt modelId="{F2A165E8-ECD9-46CB-B4F7-168A40107E60}">
      <dgm:prSet/>
      <dgm:spPr/>
      <dgm:t>
        <a:bodyPr/>
        <a:lstStyle/>
        <a:p>
          <a:r>
            <a:rPr lang="en-US">
              <a:hlinkClick xmlns:r="http://schemas.openxmlformats.org/officeDocument/2006/relationships" r:id="rId1"/>
            </a:rPr>
            <a:t>https://drive.google.com/file/d/1DR11C5Lpy9BfSWkcU5QfP_fsU85lbfi-/view?usp=sharing</a:t>
          </a:r>
          <a:endParaRPr lang="en-US"/>
        </a:p>
      </dgm:t>
    </dgm:pt>
    <dgm:pt modelId="{866981C9-3D7B-4C03-8C8D-7BEE2F97505E}" type="parTrans" cxnId="{14FF3219-0932-486C-976D-CC0D8B0F840C}">
      <dgm:prSet/>
      <dgm:spPr/>
      <dgm:t>
        <a:bodyPr/>
        <a:lstStyle/>
        <a:p>
          <a:endParaRPr lang="en-US"/>
        </a:p>
      </dgm:t>
    </dgm:pt>
    <dgm:pt modelId="{0E0EC15A-B9B5-465C-A7E1-D8C773BC3ADE}" type="sibTrans" cxnId="{14FF3219-0932-486C-976D-CC0D8B0F840C}">
      <dgm:prSet/>
      <dgm:spPr/>
      <dgm:t>
        <a:bodyPr/>
        <a:lstStyle/>
        <a:p>
          <a:endParaRPr lang="en-US"/>
        </a:p>
      </dgm:t>
    </dgm:pt>
    <dgm:pt modelId="{20FF55DE-9BD2-42E4-BC8F-B057D0F6F854}" type="pres">
      <dgm:prSet presAssocID="{AB634517-358F-4555-935E-463F5436B439}" presName="root" presStyleCnt="0">
        <dgm:presLayoutVars>
          <dgm:dir/>
          <dgm:resizeHandles val="exact"/>
        </dgm:presLayoutVars>
      </dgm:prSet>
      <dgm:spPr/>
    </dgm:pt>
    <dgm:pt modelId="{7B71C6C0-E96F-4558-BB10-907FBC46811A}" type="pres">
      <dgm:prSet presAssocID="{EF3292D9-3C37-4CCF-9224-6684DA3E9998}" presName="compNode" presStyleCnt="0"/>
      <dgm:spPr/>
    </dgm:pt>
    <dgm:pt modelId="{39F17128-AEB5-4D7E-8B5A-1F94FBFF5469}" type="pres">
      <dgm:prSet presAssocID="{EF3292D9-3C37-4CCF-9224-6684DA3E9998}" presName="bgRect" presStyleLbl="bgShp" presStyleIdx="0" presStyleCnt="2"/>
      <dgm:spPr/>
    </dgm:pt>
    <dgm:pt modelId="{95C70235-08AC-4200-8A3E-0C026F3CA473}" type="pres">
      <dgm:prSet presAssocID="{EF3292D9-3C37-4CCF-9224-6684DA3E9998}"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4EAA06B3-F27E-48A3-B822-2EF10F59311E}" type="pres">
      <dgm:prSet presAssocID="{EF3292D9-3C37-4CCF-9224-6684DA3E9998}" presName="spaceRect" presStyleCnt="0"/>
      <dgm:spPr/>
    </dgm:pt>
    <dgm:pt modelId="{01F439C5-49D1-4818-97C9-E2CA86757851}" type="pres">
      <dgm:prSet presAssocID="{EF3292D9-3C37-4CCF-9224-6684DA3E9998}" presName="parTx" presStyleLbl="revTx" presStyleIdx="0" presStyleCnt="2">
        <dgm:presLayoutVars>
          <dgm:chMax val="0"/>
          <dgm:chPref val="0"/>
        </dgm:presLayoutVars>
      </dgm:prSet>
      <dgm:spPr/>
    </dgm:pt>
    <dgm:pt modelId="{33BAC72D-E1BB-45A5-A0D8-8A8F942145D0}" type="pres">
      <dgm:prSet presAssocID="{9FF02875-9B6C-40D4-9F4C-C5A99A0E576F}" presName="sibTrans" presStyleCnt="0"/>
      <dgm:spPr/>
    </dgm:pt>
    <dgm:pt modelId="{E838F68A-92F4-4BF5-A938-D31116FBDF0B}" type="pres">
      <dgm:prSet presAssocID="{F2A165E8-ECD9-46CB-B4F7-168A40107E60}" presName="compNode" presStyleCnt="0"/>
      <dgm:spPr/>
    </dgm:pt>
    <dgm:pt modelId="{E0DF4A2C-DA7C-482D-AEB2-85AD5D5D9D52}" type="pres">
      <dgm:prSet presAssocID="{F2A165E8-ECD9-46CB-B4F7-168A40107E60}" presName="bgRect" presStyleLbl="bgShp" presStyleIdx="1" presStyleCnt="2"/>
      <dgm:spPr/>
    </dgm:pt>
    <dgm:pt modelId="{97E26B6C-3977-4B4C-898C-4CBA5E099E19}" type="pres">
      <dgm:prSet presAssocID="{F2A165E8-ECD9-46CB-B4F7-168A40107E6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arth Globe Americas"/>
        </a:ext>
      </dgm:extLst>
    </dgm:pt>
    <dgm:pt modelId="{50243F42-8D0E-4A02-A07D-CB8E21E9468A}" type="pres">
      <dgm:prSet presAssocID="{F2A165E8-ECD9-46CB-B4F7-168A40107E60}" presName="spaceRect" presStyleCnt="0"/>
      <dgm:spPr/>
    </dgm:pt>
    <dgm:pt modelId="{BC76C465-8742-451E-B504-77D4CCB851B6}" type="pres">
      <dgm:prSet presAssocID="{F2A165E8-ECD9-46CB-B4F7-168A40107E60}" presName="parTx" presStyleLbl="revTx" presStyleIdx="1" presStyleCnt="2">
        <dgm:presLayoutVars>
          <dgm:chMax val="0"/>
          <dgm:chPref val="0"/>
        </dgm:presLayoutVars>
      </dgm:prSet>
      <dgm:spPr/>
    </dgm:pt>
  </dgm:ptLst>
  <dgm:cxnLst>
    <dgm:cxn modelId="{14FF3219-0932-486C-976D-CC0D8B0F840C}" srcId="{AB634517-358F-4555-935E-463F5436B439}" destId="{F2A165E8-ECD9-46CB-B4F7-168A40107E60}" srcOrd="1" destOrd="0" parTransId="{866981C9-3D7B-4C03-8C8D-7BEE2F97505E}" sibTransId="{0E0EC15A-B9B5-465C-A7E1-D8C773BC3ADE}"/>
    <dgm:cxn modelId="{84B9643B-4A7C-4284-9581-2983B973985B}" type="presOf" srcId="{F2A165E8-ECD9-46CB-B4F7-168A40107E60}" destId="{BC76C465-8742-451E-B504-77D4CCB851B6}" srcOrd="0" destOrd="0" presId="urn:microsoft.com/office/officeart/2018/2/layout/IconVerticalSolidList"/>
    <dgm:cxn modelId="{D840D141-5895-4D20-BD43-502412630DC0}" type="presOf" srcId="{EF3292D9-3C37-4CCF-9224-6684DA3E9998}" destId="{01F439C5-49D1-4818-97C9-E2CA86757851}" srcOrd="0" destOrd="0" presId="urn:microsoft.com/office/officeart/2018/2/layout/IconVerticalSolidList"/>
    <dgm:cxn modelId="{DC0F4945-E880-4ECE-ADD7-D89D208F2B10}" type="presOf" srcId="{AB634517-358F-4555-935E-463F5436B439}" destId="{20FF55DE-9BD2-42E4-BC8F-B057D0F6F854}" srcOrd="0" destOrd="0" presId="urn:microsoft.com/office/officeart/2018/2/layout/IconVerticalSolidList"/>
    <dgm:cxn modelId="{88F4166D-5F01-4A49-AA01-D9C380086DD0}" srcId="{AB634517-358F-4555-935E-463F5436B439}" destId="{EF3292D9-3C37-4CCF-9224-6684DA3E9998}" srcOrd="0" destOrd="0" parTransId="{493A00E2-E7F0-4A39-9E9A-A5CFD1D77FBA}" sibTransId="{9FF02875-9B6C-40D4-9F4C-C5A99A0E576F}"/>
    <dgm:cxn modelId="{8A6F772A-F495-465E-9E72-18DFB6D09487}" type="presParOf" srcId="{20FF55DE-9BD2-42E4-BC8F-B057D0F6F854}" destId="{7B71C6C0-E96F-4558-BB10-907FBC46811A}" srcOrd="0" destOrd="0" presId="urn:microsoft.com/office/officeart/2018/2/layout/IconVerticalSolidList"/>
    <dgm:cxn modelId="{E8E726BC-0A03-423B-B0FE-B99F24A8F023}" type="presParOf" srcId="{7B71C6C0-E96F-4558-BB10-907FBC46811A}" destId="{39F17128-AEB5-4D7E-8B5A-1F94FBFF5469}" srcOrd="0" destOrd="0" presId="urn:microsoft.com/office/officeart/2018/2/layout/IconVerticalSolidList"/>
    <dgm:cxn modelId="{C79491D7-4EE0-4BC6-81B0-83D04924C277}" type="presParOf" srcId="{7B71C6C0-E96F-4558-BB10-907FBC46811A}" destId="{95C70235-08AC-4200-8A3E-0C026F3CA473}" srcOrd="1" destOrd="0" presId="urn:microsoft.com/office/officeart/2018/2/layout/IconVerticalSolidList"/>
    <dgm:cxn modelId="{099DCD28-5B4C-4015-B8D7-C232082B24A6}" type="presParOf" srcId="{7B71C6C0-E96F-4558-BB10-907FBC46811A}" destId="{4EAA06B3-F27E-48A3-B822-2EF10F59311E}" srcOrd="2" destOrd="0" presId="urn:microsoft.com/office/officeart/2018/2/layout/IconVerticalSolidList"/>
    <dgm:cxn modelId="{6415BD05-02E4-487D-8816-AD7996E32745}" type="presParOf" srcId="{7B71C6C0-E96F-4558-BB10-907FBC46811A}" destId="{01F439C5-49D1-4818-97C9-E2CA86757851}" srcOrd="3" destOrd="0" presId="urn:microsoft.com/office/officeart/2018/2/layout/IconVerticalSolidList"/>
    <dgm:cxn modelId="{9116C648-CAB3-4F50-A432-FADE50956180}" type="presParOf" srcId="{20FF55DE-9BD2-42E4-BC8F-B057D0F6F854}" destId="{33BAC72D-E1BB-45A5-A0D8-8A8F942145D0}" srcOrd="1" destOrd="0" presId="urn:microsoft.com/office/officeart/2018/2/layout/IconVerticalSolidList"/>
    <dgm:cxn modelId="{C8D264CD-8DF6-42BC-B9B7-F5EECF2B2205}" type="presParOf" srcId="{20FF55DE-9BD2-42E4-BC8F-B057D0F6F854}" destId="{E838F68A-92F4-4BF5-A938-D31116FBDF0B}" srcOrd="2" destOrd="0" presId="urn:microsoft.com/office/officeart/2018/2/layout/IconVerticalSolidList"/>
    <dgm:cxn modelId="{42720D46-83FE-4EE2-845B-D1D7A47B2640}" type="presParOf" srcId="{E838F68A-92F4-4BF5-A938-D31116FBDF0B}" destId="{E0DF4A2C-DA7C-482D-AEB2-85AD5D5D9D52}" srcOrd="0" destOrd="0" presId="urn:microsoft.com/office/officeart/2018/2/layout/IconVerticalSolidList"/>
    <dgm:cxn modelId="{B1D8571B-E3E2-4123-AAA9-83902F5429C7}" type="presParOf" srcId="{E838F68A-92F4-4BF5-A938-D31116FBDF0B}" destId="{97E26B6C-3977-4B4C-898C-4CBA5E099E19}" srcOrd="1" destOrd="0" presId="urn:microsoft.com/office/officeart/2018/2/layout/IconVerticalSolidList"/>
    <dgm:cxn modelId="{B15CC517-6DA7-4781-A19E-213F7BDDBB28}" type="presParOf" srcId="{E838F68A-92F4-4BF5-A938-D31116FBDF0B}" destId="{50243F42-8D0E-4A02-A07D-CB8E21E9468A}" srcOrd="2" destOrd="0" presId="urn:microsoft.com/office/officeart/2018/2/layout/IconVerticalSolidList"/>
    <dgm:cxn modelId="{438984B0-4B1B-4FD1-B290-4C0554CDE6C9}" type="presParOf" srcId="{E838F68A-92F4-4BF5-A938-D31116FBDF0B}" destId="{BC76C465-8742-451E-B504-77D4CCB851B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7F981-4DCA-4513-98E2-F2567EC95315}"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D2A10135-0475-4E48-92D9-7D09DA1B0B18}">
      <dgm:prSet/>
      <dgm:spPr/>
      <dgm:t>
        <a:bodyPr/>
        <a:lstStyle/>
        <a:p>
          <a:r>
            <a:rPr lang="en-US"/>
            <a:t>Certified Nursing Assistant </a:t>
          </a:r>
        </a:p>
      </dgm:t>
    </dgm:pt>
    <dgm:pt modelId="{1DEEF75D-7EEB-40E7-9B3B-7B7C07B26555}" type="parTrans" cxnId="{CCD157C0-EB40-4733-AF34-83EDB19FE892}">
      <dgm:prSet/>
      <dgm:spPr/>
      <dgm:t>
        <a:bodyPr/>
        <a:lstStyle/>
        <a:p>
          <a:endParaRPr lang="en-US"/>
        </a:p>
      </dgm:t>
    </dgm:pt>
    <dgm:pt modelId="{46BFBD92-5710-4700-A639-F00FE9FDE525}" type="sibTrans" cxnId="{CCD157C0-EB40-4733-AF34-83EDB19FE892}">
      <dgm:prSet/>
      <dgm:spPr/>
      <dgm:t>
        <a:bodyPr/>
        <a:lstStyle/>
        <a:p>
          <a:endParaRPr lang="en-US"/>
        </a:p>
      </dgm:t>
    </dgm:pt>
    <dgm:pt modelId="{E2E46348-A60C-4678-BCA6-C78B5BB1ECD6}">
      <dgm:prSet/>
      <dgm:spPr/>
      <dgm:t>
        <a:bodyPr/>
        <a:lstStyle/>
        <a:p>
          <a:r>
            <a:rPr lang="en-US"/>
            <a:t>Home Health Aide</a:t>
          </a:r>
        </a:p>
      </dgm:t>
    </dgm:pt>
    <dgm:pt modelId="{E299A6FA-0087-4B56-BD7E-CC9E8E12DE9F}" type="parTrans" cxnId="{A497B0A1-4720-4B2B-8309-F75373E8A38B}">
      <dgm:prSet/>
      <dgm:spPr/>
      <dgm:t>
        <a:bodyPr/>
        <a:lstStyle/>
        <a:p>
          <a:endParaRPr lang="en-US"/>
        </a:p>
      </dgm:t>
    </dgm:pt>
    <dgm:pt modelId="{2B46C70E-DBB2-43FA-A315-EFD2664FD7DC}" type="sibTrans" cxnId="{A497B0A1-4720-4B2B-8309-F75373E8A38B}">
      <dgm:prSet/>
      <dgm:spPr/>
      <dgm:t>
        <a:bodyPr/>
        <a:lstStyle/>
        <a:p>
          <a:endParaRPr lang="en-US"/>
        </a:p>
      </dgm:t>
    </dgm:pt>
    <dgm:pt modelId="{B340A98B-8314-4A59-AF53-00FC245BF3AB}">
      <dgm:prSet/>
      <dgm:spPr/>
      <dgm:t>
        <a:bodyPr/>
        <a:lstStyle/>
        <a:p>
          <a:r>
            <a:rPr lang="en-US"/>
            <a:t>CPR</a:t>
          </a:r>
        </a:p>
      </dgm:t>
    </dgm:pt>
    <dgm:pt modelId="{C3297E8C-21C7-41B5-B2E3-0B91EF6ED5B1}" type="parTrans" cxnId="{5C7B9E35-F454-41E7-AC11-BB509A17AFBB}">
      <dgm:prSet/>
      <dgm:spPr/>
      <dgm:t>
        <a:bodyPr/>
        <a:lstStyle/>
        <a:p>
          <a:endParaRPr lang="en-US"/>
        </a:p>
      </dgm:t>
    </dgm:pt>
    <dgm:pt modelId="{3A3928CD-81C1-4B97-A7D5-E3E78F8EB109}" type="sibTrans" cxnId="{5C7B9E35-F454-41E7-AC11-BB509A17AFBB}">
      <dgm:prSet/>
      <dgm:spPr/>
      <dgm:t>
        <a:bodyPr/>
        <a:lstStyle/>
        <a:p>
          <a:endParaRPr lang="en-US"/>
        </a:p>
      </dgm:t>
    </dgm:pt>
    <dgm:pt modelId="{7F06B5ED-B524-4720-8951-852A82A612FB}">
      <dgm:prSet/>
      <dgm:spPr/>
      <dgm:t>
        <a:bodyPr/>
        <a:lstStyle/>
        <a:p>
          <a:r>
            <a:rPr lang="en-US"/>
            <a:t>First Aid</a:t>
          </a:r>
        </a:p>
      </dgm:t>
    </dgm:pt>
    <dgm:pt modelId="{265D9A15-8D58-4F6C-B393-82E273C41C3D}" type="parTrans" cxnId="{330312A8-9BAA-4A1D-98BA-4D734792C4A1}">
      <dgm:prSet/>
      <dgm:spPr/>
      <dgm:t>
        <a:bodyPr/>
        <a:lstStyle/>
        <a:p>
          <a:endParaRPr lang="en-US"/>
        </a:p>
      </dgm:t>
    </dgm:pt>
    <dgm:pt modelId="{DA126B50-4CB8-401A-BAAC-68DD8777D619}" type="sibTrans" cxnId="{330312A8-9BAA-4A1D-98BA-4D734792C4A1}">
      <dgm:prSet/>
      <dgm:spPr/>
      <dgm:t>
        <a:bodyPr/>
        <a:lstStyle/>
        <a:p>
          <a:endParaRPr lang="en-US"/>
        </a:p>
      </dgm:t>
    </dgm:pt>
    <dgm:pt modelId="{FE7F47BD-37DF-4F26-BCE4-72C9116E31FD}">
      <dgm:prSet/>
      <dgm:spPr/>
      <dgm:t>
        <a:bodyPr/>
        <a:lstStyle/>
        <a:p>
          <a:r>
            <a:rPr lang="en-US"/>
            <a:t>Alzheimer's Training</a:t>
          </a:r>
        </a:p>
      </dgm:t>
    </dgm:pt>
    <dgm:pt modelId="{DE5E8B35-A57B-40B8-8DA0-7DC21D700433}" type="parTrans" cxnId="{92F0819D-C627-4141-9DDA-B03EB49A5F46}">
      <dgm:prSet/>
      <dgm:spPr/>
      <dgm:t>
        <a:bodyPr/>
        <a:lstStyle/>
        <a:p>
          <a:endParaRPr lang="en-US"/>
        </a:p>
      </dgm:t>
    </dgm:pt>
    <dgm:pt modelId="{7B04100A-FB0A-4DED-B1E6-C5C98247D32C}" type="sibTrans" cxnId="{92F0819D-C627-4141-9DDA-B03EB49A5F46}">
      <dgm:prSet/>
      <dgm:spPr/>
      <dgm:t>
        <a:bodyPr/>
        <a:lstStyle/>
        <a:p>
          <a:endParaRPr lang="en-US"/>
        </a:p>
      </dgm:t>
    </dgm:pt>
    <dgm:pt modelId="{65E7C831-DF03-4ED5-A842-46090CCFF7DB}">
      <dgm:prSet/>
      <dgm:spPr/>
      <dgm:t>
        <a:bodyPr/>
        <a:lstStyle/>
        <a:p>
          <a:r>
            <a:rPr lang="en-US"/>
            <a:t>OSHA</a:t>
          </a:r>
        </a:p>
      </dgm:t>
    </dgm:pt>
    <dgm:pt modelId="{58BC6642-C69B-442E-AAF9-41FAE48CEBB4}" type="parTrans" cxnId="{9F95064A-401F-4429-8606-6ADEC0C0A90E}">
      <dgm:prSet/>
      <dgm:spPr/>
      <dgm:t>
        <a:bodyPr/>
        <a:lstStyle/>
        <a:p>
          <a:endParaRPr lang="en-US"/>
        </a:p>
      </dgm:t>
    </dgm:pt>
    <dgm:pt modelId="{21D13E46-F441-4845-B7C4-C0A2CFD7E5AD}" type="sibTrans" cxnId="{9F95064A-401F-4429-8606-6ADEC0C0A90E}">
      <dgm:prSet/>
      <dgm:spPr/>
      <dgm:t>
        <a:bodyPr/>
        <a:lstStyle/>
        <a:p>
          <a:endParaRPr lang="en-US"/>
        </a:p>
      </dgm:t>
    </dgm:pt>
    <dgm:pt modelId="{E45CE8FA-617F-46B2-9B3C-AC70292B3476}" type="pres">
      <dgm:prSet presAssocID="{79F7F981-4DCA-4513-98E2-F2567EC95315}" presName="linear" presStyleCnt="0">
        <dgm:presLayoutVars>
          <dgm:animLvl val="lvl"/>
          <dgm:resizeHandles val="exact"/>
        </dgm:presLayoutVars>
      </dgm:prSet>
      <dgm:spPr/>
    </dgm:pt>
    <dgm:pt modelId="{2D6D683F-B285-4803-B55E-C9F3B45A0620}" type="pres">
      <dgm:prSet presAssocID="{D2A10135-0475-4E48-92D9-7D09DA1B0B18}" presName="parentText" presStyleLbl="node1" presStyleIdx="0" presStyleCnt="6">
        <dgm:presLayoutVars>
          <dgm:chMax val="0"/>
          <dgm:bulletEnabled val="1"/>
        </dgm:presLayoutVars>
      </dgm:prSet>
      <dgm:spPr/>
    </dgm:pt>
    <dgm:pt modelId="{107C6A8B-987D-40E0-9758-E8CA7CBAFB99}" type="pres">
      <dgm:prSet presAssocID="{46BFBD92-5710-4700-A639-F00FE9FDE525}" presName="spacer" presStyleCnt="0"/>
      <dgm:spPr/>
    </dgm:pt>
    <dgm:pt modelId="{22AC7DB6-EB39-489C-9467-96D54DAEC2CA}" type="pres">
      <dgm:prSet presAssocID="{E2E46348-A60C-4678-BCA6-C78B5BB1ECD6}" presName="parentText" presStyleLbl="node1" presStyleIdx="1" presStyleCnt="6">
        <dgm:presLayoutVars>
          <dgm:chMax val="0"/>
          <dgm:bulletEnabled val="1"/>
        </dgm:presLayoutVars>
      </dgm:prSet>
      <dgm:spPr/>
    </dgm:pt>
    <dgm:pt modelId="{E728AB51-4563-4E0A-A9E5-53DA1E9EFD98}" type="pres">
      <dgm:prSet presAssocID="{2B46C70E-DBB2-43FA-A315-EFD2664FD7DC}" presName="spacer" presStyleCnt="0"/>
      <dgm:spPr/>
    </dgm:pt>
    <dgm:pt modelId="{66CFE6A0-D5F0-4C1C-B1D4-F79E4BBC606B}" type="pres">
      <dgm:prSet presAssocID="{B340A98B-8314-4A59-AF53-00FC245BF3AB}" presName="parentText" presStyleLbl="node1" presStyleIdx="2" presStyleCnt="6">
        <dgm:presLayoutVars>
          <dgm:chMax val="0"/>
          <dgm:bulletEnabled val="1"/>
        </dgm:presLayoutVars>
      </dgm:prSet>
      <dgm:spPr/>
    </dgm:pt>
    <dgm:pt modelId="{F20CD069-AB1A-449F-8678-FFD5190CDA27}" type="pres">
      <dgm:prSet presAssocID="{3A3928CD-81C1-4B97-A7D5-E3E78F8EB109}" presName="spacer" presStyleCnt="0"/>
      <dgm:spPr/>
    </dgm:pt>
    <dgm:pt modelId="{77E57CFE-69D3-4862-9BF5-6D6BF8DB80E6}" type="pres">
      <dgm:prSet presAssocID="{7F06B5ED-B524-4720-8951-852A82A612FB}" presName="parentText" presStyleLbl="node1" presStyleIdx="3" presStyleCnt="6">
        <dgm:presLayoutVars>
          <dgm:chMax val="0"/>
          <dgm:bulletEnabled val="1"/>
        </dgm:presLayoutVars>
      </dgm:prSet>
      <dgm:spPr/>
    </dgm:pt>
    <dgm:pt modelId="{72F4D625-A52D-45B6-96DB-F44B7170BF28}" type="pres">
      <dgm:prSet presAssocID="{DA126B50-4CB8-401A-BAAC-68DD8777D619}" presName="spacer" presStyleCnt="0"/>
      <dgm:spPr/>
    </dgm:pt>
    <dgm:pt modelId="{AE4DFB46-789C-4493-A01F-DE4E79411826}" type="pres">
      <dgm:prSet presAssocID="{FE7F47BD-37DF-4F26-BCE4-72C9116E31FD}" presName="parentText" presStyleLbl="node1" presStyleIdx="4" presStyleCnt="6">
        <dgm:presLayoutVars>
          <dgm:chMax val="0"/>
          <dgm:bulletEnabled val="1"/>
        </dgm:presLayoutVars>
      </dgm:prSet>
      <dgm:spPr/>
    </dgm:pt>
    <dgm:pt modelId="{39B75093-B8F1-49C1-8D29-AD5C6C039CF8}" type="pres">
      <dgm:prSet presAssocID="{7B04100A-FB0A-4DED-B1E6-C5C98247D32C}" presName="spacer" presStyleCnt="0"/>
      <dgm:spPr/>
    </dgm:pt>
    <dgm:pt modelId="{04D3EDFE-27FD-4EE9-8B8E-DD51BEFCB210}" type="pres">
      <dgm:prSet presAssocID="{65E7C831-DF03-4ED5-A842-46090CCFF7DB}" presName="parentText" presStyleLbl="node1" presStyleIdx="5" presStyleCnt="6">
        <dgm:presLayoutVars>
          <dgm:chMax val="0"/>
          <dgm:bulletEnabled val="1"/>
        </dgm:presLayoutVars>
      </dgm:prSet>
      <dgm:spPr/>
    </dgm:pt>
  </dgm:ptLst>
  <dgm:cxnLst>
    <dgm:cxn modelId="{66755B15-CC66-4E93-A210-7150298A4AF2}" type="presOf" srcId="{B340A98B-8314-4A59-AF53-00FC245BF3AB}" destId="{66CFE6A0-D5F0-4C1C-B1D4-F79E4BBC606B}" srcOrd="0" destOrd="0" presId="urn:microsoft.com/office/officeart/2005/8/layout/vList2"/>
    <dgm:cxn modelId="{362DF934-EB41-4C1A-8D4C-7C85FA59246C}" type="presOf" srcId="{7F06B5ED-B524-4720-8951-852A82A612FB}" destId="{77E57CFE-69D3-4862-9BF5-6D6BF8DB80E6}" srcOrd="0" destOrd="0" presId="urn:microsoft.com/office/officeart/2005/8/layout/vList2"/>
    <dgm:cxn modelId="{5C7B9E35-F454-41E7-AC11-BB509A17AFBB}" srcId="{79F7F981-4DCA-4513-98E2-F2567EC95315}" destId="{B340A98B-8314-4A59-AF53-00FC245BF3AB}" srcOrd="2" destOrd="0" parTransId="{C3297E8C-21C7-41B5-B2E3-0B91EF6ED5B1}" sibTransId="{3A3928CD-81C1-4B97-A7D5-E3E78F8EB109}"/>
    <dgm:cxn modelId="{9F95064A-401F-4429-8606-6ADEC0C0A90E}" srcId="{79F7F981-4DCA-4513-98E2-F2567EC95315}" destId="{65E7C831-DF03-4ED5-A842-46090CCFF7DB}" srcOrd="5" destOrd="0" parTransId="{58BC6642-C69B-442E-AAF9-41FAE48CEBB4}" sibTransId="{21D13E46-F441-4845-B7C4-C0A2CFD7E5AD}"/>
    <dgm:cxn modelId="{727EBF79-1B3D-4879-8741-8A2748D7BDA8}" type="presOf" srcId="{FE7F47BD-37DF-4F26-BCE4-72C9116E31FD}" destId="{AE4DFB46-789C-4493-A01F-DE4E79411826}" srcOrd="0" destOrd="0" presId="urn:microsoft.com/office/officeart/2005/8/layout/vList2"/>
    <dgm:cxn modelId="{83C78E92-D6D6-4B9A-A9A8-36CBC3CF7168}" type="presOf" srcId="{E2E46348-A60C-4678-BCA6-C78B5BB1ECD6}" destId="{22AC7DB6-EB39-489C-9467-96D54DAEC2CA}" srcOrd="0" destOrd="0" presId="urn:microsoft.com/office/officeart/2005/8/layout/vList2"/>
    <dgm:cxn modelId="{92F0819D-C627-4141-9DDA-B03EB49A5F46}" srcId="{79F7F981-4DCA-4513-98E2-F2567EC95315}" destId="{FE7F47BD-37DF-4F26-BCE4-72C9116E31FD}" srcOrd="4" destOrd="0" parTransId="{DE5E8B35-A57B-40B8-8DA0-7DC21D700433}" sibTransId="{7B04100A-FB0A-4DED-B1E6-C5C98247D32C}"/>
    <dgm:cxn modelId="{A497B0A1-4720-4B2B-8309-F75373E8A38B}" srcId="{79F7F981-4DCA-4513-98E2-F2567EC95315}" destId="{E2E46348-A60C-4678-BCA6-C78B5BB1ECD6}" srcOrd="1" destOrd="0" parTransId="{E299A6FA-0087-4B56-BD7E-CC9E8E12DE9F}" sibTransId="{2B46C70E-DBB2-43FA-A315-EFD2664FD7DC}"/>
    <dgm:cxn modelId="{330312A8-9BAA-4A1D-98BA-4D734792C4A1}" srcId="{79F7F981-4DCA-4513-98E2-F2567EC95315}" destId="{7F06B5ED-B524-4720-8951-852A82A612FB}" srcOrd="3" destOrd="0" parTransId="{265D9A15-8D58-4F6C-B393-82E273C41C3D}" sibTransId="{DA126B50-4CB8-401A-BAAC-68DD8777D619}"/>
    <dgm:cxn modelId="{F41ABFAC-9A7A-453A-935F-AC2E7FBE4EC5}" type="presOf" srcId="{D2A10135-0475-4E48-92D9-7D09DA1B0B18}" destId="{2D6D683F-B285-4803-B55E-C9F3B45A0620}" srcOrd="0" destOrd="0" presId="urn:microsoft.com/office/officeart/2005/8/layout/vList2"/>
    <dgm:cxn modelId="{B2E722B1-2538-403E-8911-7106FE65BB3E}" type="presOf" srcId="{65E7C831-DF03-4ED5-A842-46090CCFF7DB}" destId="{04D3EDFE-27FD-4EE9-8B8E-DD51BEFCB210}" srcOrd="0" destOrd="0" presId="urn:microsoft.com/office/officeart/2005/8/layout/vList2"/>
    <dgm:cxn modelId="{CCD157C0-EB40-4733-AF34-83EDB19FE892}" srcId="{79F7F981-4DCA-4513-98E2-F2567EC95315}" destId="{D2A10135-0475-4E48-92D9-7D09DA1B0B18}" srcOrd="0" destOrd="0" parTransId="{1DEEF75D-7EEB-40E7-9B3B-7B7C07B26555}" sibTransId="{46BFBD92-5710-4700-A639-F00FE9FDE525}"/>
    <dgm:cxn modelId="{868A02F4-5012-4E1A-B86E-B971FFDED33D}" type="presOf" srcId="{79F7F981-4DCA-4513-98E2-F2567EC95315}" destId="{E45CE8FA-617F-46B2-9B3C-AC70292B3476}" srcOrd="0" destOrd="0" presId="urn:microsoft.com/office/officeart/2005/8/layout/vList2"/>
    <dgm:cxn modelId="{43B24229-EF7C-40A8-896B-B0EBDD6295B6}" type="presParOf" srcId="{E45CE8FA-617F-46B2-9B3C-AC70292B3476}" destId="{2D6D683F-B285-4803-B55E-C9F3B45A0620}" srcOrd="0" destOrd="0" presId="urn:microsoft.com/office/officeart/2005/8/layout/vList2"/>
    <dgm:cxn modelId="{595A4174-FF4F-4D8D-AE20-2B851AB0764C}" type="presParOf" srcId="{E45CE8FA-617F-46B2-9B3C-AC70292B3476}" destId="{107C6A8B-987D-40E0-9758-E8CA7CBAFB99}" srcOrd="1" destOrd="0" presId="urn:microsoft.com/office/officeart/2005/8/layout/vList2"/>
    <dgm:cxn modelId="{8654621A-4B10-447F-B17C-90D15B914972}" type="presParOf" srcId="{E45CE8FA-617F-46B2-9B3C-AC70292B3476}" destId="{22AC7DB6-EB39-489C-9467-96D54DAEC2CA}" srcOrd="2" destOrd="0" presId="urn:microsoft.com/office/officeart/2005/8/layout/vList2"/>
    <dgm:cxn modelId="{70AD7047-88D4-434C-8001-05153E6BE0C1}" type="presParOf" srcId="{E45CE8FA-617F-46B2-9B3C-AC70292B3476}" destId="{E728AB51-4563-4E0A-A9E5-53DA1E9EFD98}" srcOrd="3" destOrd="0" presId="urn:microsoft.com/office/officeart/2005/8/layout/vList2"/>
    <dgm:cxn modelId="{F4F45333-87DF-4504-A767-7BCBE9DBBFCB}" type="presParOf" srcId="{E45CE8FA-617F-46B2-9B3C-AC70292B3476}" destId="{66CFE6A0-D5F0-4C1C-B1D4-F79E4BBC606B}" srcOrd="4" destOrd="0" presId="urn:microsoft.com/office/officeart/2005/8/layout/vList2"/>
    <dgm:cxn modelId="{AC4D3502-030F-4E0B-9A0A-6B3266E540EF}" type="presParOf" srcId="{E45CE8FA-617F-46B2-9B3C-AC70292B3476}" destId="{F20CD069-AB1A-449F-8678-FFD5190CDA27}" srcOrd="5" destOrd="0" presId="urn:microsoft.com/office/officeart/2005/8/layout/vList2"/>
    <dgm:cxn modelId="{BA70A2E9-B994-463B-AD00-EF2D5F3C9F69}" type="presParOf" srcId="{E45CE8FA-617F-46B2-9B3C-AC70292B3476}" destId="{77E57CFE-69D3-4862-9BF5-6D6BF8DB80E6}" srcOrd="6" destOrd="0" presId="urn:microsoft.com/office/officeart/2005/8/layout/vList2"/>
    <dgm:cxn modelId="{396B1B39-AF4A-423B-8B0E-3A7DD3CC28DD}" type="presParOf" srcId="{E45CE8FA-617F-46B2-9B3C-AC70292B3476}" destId="{72F4D625-A52D-45B6-96DB-F44B7170BF28}" srcOrd="7" destOrd="0" presId="urn:microsoft.com/office/officeart/2005/8/layout/vList2"/>
    <dgm:cxn modelId="{4EA799C8-6FD7-4852-BF35-F4D96653242B}" type="presParOf" srcId="{E45CE8FA-617F-46B2-9B3C-AC70292B3476}" destId="{AE4DFB46-789C-4493-A01F-DE4E79411826}" srcOrd="8" destOrd="0" presId="urn:microsoft.com/office/officeart/2005/8/layout/vList2"/>
    <dgm:cxn modelId="{8965E7AD-9E39-4198-B094-B73BE2710E2D}" type="presParOf" srcId="{E45CE8FA-617F-46B2-9B3C-AC70292B3476}" destId="{39B75093-B8F1-49C1-8D29-AD5C6C039CF8}" srcOrd="9" destOrd="0" presId="urn:microsoft.com/office/officeart/2005/8/layout/vList2"/>
    <dgm:cxn modelId="{ABB15E67-039E-400F-BD9B-3859EFB51CE7}" type="presParOf" srcId="{E45CE8FA-617F-46B2-9B3C-AC70292B3476}" destId="{04D3EDFE-27FD-4EE9-8B8E-DD51BEFCB2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17128-AEB5-4D7E-8B5A-1F94FBFF5469}">
      <dsp:nvSpPr>
        <dsp:cNvPr id="0" name=""/>
        <dsp:cNvSpPr/>
      </dsp:nvSpPr>
      <dsp:spPr>
        <a:xfrm>
          <a:off x="0" y="836031"/>
          <a:ext cx="6290226" cy="1583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70235-08AC-4200-8A3E-0C026F3CA473}">
      <dsp:nvSpPr>
        <dsp:cNvPr id="0" name=""/>
        <dsp:cNvSpPr/>
      </dsp:nvSpPr>
      <dsp:spPr>
        <a:xfrm>
          <a:off x="478933" y="1192262"/>
          <a:ext cx="870787" cy="870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F439C5-49D1-4818-97C9-E2CA86757851}">
      <dsp:nvSpPr>
        <dsp:cNvPr id="0" name=""/>
        <dsp:cNvSpPr/>
      </dsp:nvSpPr>
      <dsp:spPr>
        <a:xfrm>
          <a:off x="1828654" y="836031"/>
          <a:ext cx="4405391" cy="168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197" tIns="178197" rIns="178197" bIns="178197" numCol="1" spcCol="1270" anchor="ctr" anchorCtr="0">
          <a:noAutofit/>
        </a:bodyPr>
        <a:lstStyle/>
        <a:p>
          <a:pPr marL="0" lvl="0" indent="0" algn="l" defTabSz="622300">
            <a:lnSpc>
              <a:spcPct val="90000"/>
            </a:lnSpc>
            <a:spcBef>
              <a:spcPct val="0"/>
            </a:spcBef>
            <a:spcAft>
              <a:spcPct val="35000"/>
            </a:spcAft>
            <a:buNone/>
          </a:pPr>
          <a:r>
            <a:rPr lang="en-US" sz="1400" kern="1200"/>
            <a:t>Please click on the link to access our Syllabus for Health Assisting</a:t>
          </a:r>
        </a:p>
      </dsp:txBody>
      <dsp:txXfrm>
        <a:off x="1828654" y="836031"/>
        <a:ext cx="4405391" cy="1683750"/>
      </dsp:txXfrm>
    </dsp:sp>
    <dsp:sp modelId="{E0DF4A2C-DA7C-482D-AEB2-85AD5D5D9D52}">
      <dsp:nvSpPr>
        <dsp:cNvPr id="0" name=""/>
        <dsp:cNvSpPr/>
      </dsp:nvSpPr>
      <dsp:spPr>
        <a:xfrm>
          <a:off x="0" y="2927963"/>
          <a:ext cx="6290226" cy="1583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26B6C-3977-4B4C-898C-4CBA5E099E19}">
      <dsp:nvSpPr>
        <dsp:cNvPr id="0" name=""/>
        <dsp:cNvSpPr/>
      </dsp:nvSpPr>
      <dsp:spPr>
        <a:xfrm>
          <a:off x="478933" y="3284194"/>
          <a:ext cx="870787" cy="870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76C465-8742-451E-B504-77D4CCB851B6}">
      <dsp:nvSpPr>
        <dsp:cNvPr id="0" name=""/>
        <dsp:cNvSpPr/>
      </dsp:nvSpPr>
      <dsp:spPr>
        <a:xfrm>
          <a:off x="1828654" y="2927963"/>
          <a:ext cx="4405391" cy="168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197" tIns="178197" rIns="178197" bIns="178197"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5"/>
            </a:rPr>
            <a:t>https://drive.google.com/file/d/1DR11C5Lpy9BfSWkcU5QfP_fsU85lbfi-/view?usp=sharing</a:t>
          </a:r>
          <a:endParaRPr lang="en-US" sz="1400" kern="1200"/>
        </a:p>
      </dsp:txBody>
      <dsp:txXfrm>
        <a:off x="1828654" y="2927963"/>
        <a:ext cx="4405391" cy="168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683F-B285-4803-B55E-C9F3B45A0620}">
      <dsp:nvSpPr>
        <dsp:cNvPr id="0" name=""/>
        <dsp:cNvSpPr/>
      </dsp:nvSpPr>
      <dsp:spPr>
        <a:xfrm>
          <a:off x="0" y="12213"/>
          <a:ext cx="5914209" cy="79150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Certified Nursing Assistant </a:t>
          </a:r>
        </a:p>
      </dsp:txBody>
      <dsp:txXfrm>
        <a:off x="38638" y="50851"/>
        <a:ext cx="5836933" cy="714229"/>
      </dsp:txXfrm>
    </dsp:sp>
    <dsp:sp modelId="{22AC7DB6-EB39-489C-9467-96D54DAEC2CA}">
      <dsp:nvSpPr>
        <dsp:cNvPr id="0" name=""/>
        <dsp:cNvSpPr/>
      </dsp:nvSpPr>
      <dsp:spPr>
        <a:xfrm>
          <a:off x="0" y="898758"/>
          <a:ext cx="5914209" cy="791505"/>
        </a:xfrm>
        <a:prstGeom prst="roundRect">
          <a:avLst/>
        </a:prstGeom>
        <a:solidFill>
          <a:schemeClr val="accent1">
            <a:shade val="80000"/>
            <a:hueOff val="87056"/>
            <a:satOff val="-849"/>
            <a:lumOff val="59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Home Health Aide</a:t>
          </a:r>
        </a:p>
      </dsp:txBody>
      <dsp:txXfrm>
        <a:off x="38638" y="937396"/>
        <a:ext cx="5836933" cy="714229"/>
      </dsp:txXfrm>
    </dsp:sp>
    <dsp:sp modelId="{66CFE6A0-D5F0-4C1C-B1D4-F79E4BBC606B}">
      <dsp:nvSpPr>
        <dsp:cNvPr id="0" name=""/>
        <dsp:cNvSpPr/>
      </dsp:nvSpPr>
      <dsp:spPr>
        <a:xfrm>
          <a:off x="0" y="1785303"/>
          <a:ext cx="5914209" cy="791505"/>
        </a:xfrm>
        <a:prstGeom prst="roundRect">
          <a:avLst/>
        </a:prstGeom>
        <a:solidFill>
          <a:schemeClr val="accent1">
            <a:shade val="80000"/>
            <a:hueOff val="174113"/>
            <a:satOff val="-1697"/>
            <a:lumOff val="118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CPR</a:t>
          </a:r>
        </a:p>
      </dsp:txBody>
      <dsp:txXfrm>
        <a:off x="38638" y="1823941"/>
        <a:ext cx="5836933" cy="714229"/>
      </dsp:txXfrm>
    </dsp:sp>
    <dsp:sp modelId="{77E57CFE-69D3-4862-9BF5-6D6BF8DB80E6}">
      <dsp:nvSpPr>
        <dsp:cNvPr id="0" name=""/>
        <dsp:cNvSpPr/>
      </dsp:nvSpPr>
      <dsp:spPr>
        <a:xfrm>
          <a:off x="0" y="2671848"/>
          <a:ext cx="5914209" cy="791505"/>
        </a:xfrm>
        <a:prstGeom prst="roundRect">
          <a:avLst/>
        </a:prstGeom>
        <a:solidFill>
          <a:schemeClr val="accent1">
            <a:shade val="80000"/>
            <a:hueOff val="261169"/>
            <a:satOff val="-2546"/>
            <a:lumOff val="178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First Aid</a:t>
          </a:r>
        </a:p>
      </dsp:txBody>
      <dsp:txXfrm>
        <a:off x="38638" y="2710486"/>
        <a:ext cx="5836933" cy="714229"/>
      </dsp:txXfrm>
    </dsp:sp>
    <dsp:sp modelId="{AE4DFB46-789C-4493-A01F-DE4E79411826}">
      <dsp:nvSpPr>
        <dsp:cNvPr id="0" name=""/>
        <dsp:cNvSpPr/>
      </dsp:nvSpPr>
      <dsp:spPr>
        <a:xfrm>
          <a:off x="0" y="3558393"/>
          <a:ext cx="5914209" cy="791505"/>
        </a:xfrm>
        <a:prstGeom prst="roundRect">
          <a:avLst/>
        </a:prstGeom>
        <a:solidFill>
          <a:schemeClr val="accent1">
            <a:shade val="80000"/>
            <a:hueOff val="348226"/>
            <a:satOff val="-3394"/>
            <a:lumOff val="237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Alzheimer's Training</a:t>
          </a:r>
        </a:p>
      </dsp:txBody>
      <dsp:txXfrm>
        <a:off x="38638" y="3597031"/>
        <a:ext cx="5836933" cy="714229"/>
      </dsp:txXfrm>
    </dsp:sp>
    <dsp:sp modelId="{04D3EDFE-27FD-4EE9-8B8E-DD51BEFCB210}">
      <dsp:nvSpPr>
        <dsp:cNvPr id="0" name=""/>
        <dsp:cNvSpPr/>
      </dsp:nvSpPr>
      <dsp:spPr>
        <a:xfrm>
          <a:off x="0" y="4444938"/>
          <a:ext cx="5914209" cy="791505"/>
        </a:xfrm>
        <a:prstGeom prst="roundRect">
          <a:avLst/>
        </a:prstGeom>
        <a:solidFill>
          <a:schemeClr val="accent1">
            <a:shade val="80000"/>
            <a:hueOff val="435282"/>
            <a:satOff val="-4243"/>
            <a:lumOff val="296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OSHA</a:t>
          </a:r>
        </a:p>
      </dsp:txBody>
      <dsp:txXfrm>
        <a:off x="38638" y="4483576"/>
        <a:ext cx="5836933" cy="7142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7B55-C639-49DC-80D7-A13D81B868DA}"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8F52B-A1D2-4173-9026-66718FAE2783}" type="slidenum">
              <a:rPr lang="en-US" smtClean="0"/>
              <a:t>‹#›</a:t>
            </a:fld>
            <a:endParaRPr lang="en-US"/>
          </a:p>
        </p:txBody>
      </p:sp>
    </p:spTree>
    <p:extLst>
      <p:ext uri="{BB962C8B-B14F-4D97-AF65-F5344CB8AC3E}">
        <p14:creationId xmlns:p14="http://schemas.microsoft.com/office/powerpoint/2010/main" val="31306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8F52B-A1D2-4173-9026-66718FAE2783}" type="slidenum">
              <a:rPr lang="en-US" smtClean="0"/>
              <a:t>5</a:t>
            </a:fld>
            <a:endParaRPr lang="en-US"/>
          </a:p>
        </p:txBody>
      </p:sp>
    </p:spTree>
    <p:extLst>
      <p:ext uri="{BB962C8B-B14F-4D97-AF65-F5344CB8AC3E}">
        <p14:creationId xmlns:p14="http://schemas.microsoft.com/office/powerpoint/2010/main" val="288412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8F52B-A1D2-4173-9026-66718FAE2783}" type="slidenum">
              <a:rPr lang="en-US" smtClean="0"/>
              <a:t>28</a:t>
            </a:fld>
            <a:endParaRPr lang="en-US"/>
          </a:p>
        </p:txBody>
      </p:sp>
    </p:spTree>
    <p:extLst>
      <p:ext uri="{BB962C8B-B14F-4D97-AF65-F5344CB8AC3E}">
        <p14:creationId xmlns:p14="http://schemas.microsoft.com/office/powerpoint/2010/main" val="2754823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6401638-1EDA-4508-9135-9386AF115E16}" type="datetimeFigureOut">
              <a:rPr lang="en-US" smtClean="0"/>
              <a:t>10/20/2020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3466829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3279773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235035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A1F11ED-7CC5-45CF-B97F-A337BEA9132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8706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1726417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401638-1EDA-4508-9135-9386AF115E1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742467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401638-1EDA-4508-9135-9386AF115E1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1009867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01638-1EDA-4508-9135-9386AF115E1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2640228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6401638-1EDA-4508-9135-9386AF115E16}" type="datetimeFigureOut">
              <a:rPr lang="en-US" smtClean="0"/>
              <a:t>10/20/2020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319498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01638-1EDA-4508-9135-9386AF115E1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4247559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6401638-1EDA-4508-9135-9386AF115E16}" type="datetimeFigureOut">
              <a:rPr lang="en-US" smtClean="0"/>
              <a:t>10/20/2020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1977883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145938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01638-1EDA-4508-9135-9386AF115E16}"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2745621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01638-1EDA-4508-9135-9386AF115E1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418350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01638-1EDA-4508-9135-9386AF115E16}"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189806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3817866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401638-1EDA-4508-9135-9386AF115E1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11ED-7CC5-45CF-B97F-A337BEA91321}" type="slidenum">
              <a:rPr lang="en-US" smtClean="0"/>
              <a:t>‹#›</a:t>
            </a:fld>
            <a:endParaRPr lang="en-US"/>
          </a:p>
        </p:txBody>
      </p:sp>
    </p:spTree>
    <p:extLst>
      <p:ext uri="{BB962C8B-B14F-4D97-AF65-F5344CB8AC3E}">
        <p14:creationId xmlns:p14="http://schemas.microsoft.com/office/powerpoint/2010/main" val="3794775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401638-1EDA-4508-9135-9386AF115E16}" type="datetimeFigureOut">
              <a:rPr lang="en-US" smtClean="0"/>
              <a:t>10/20/2020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1F11ED-7CC5-45CF-B97F-A337BEA91321}" type="slidenum">
              <a:rPr lang="en-US" smtClean="0"/>
              <a:t>‹#›</a:t>
            </a:fld>
            <a:endParaRPr lang="en-US"/>
          </a:p>
        </p:txBody>
      </p:sp>
    </p:spTree>
    <p:extLst>
      <p:ext uri="{BB962C8B-B14F-4D97-AF65-F5344CB8AC3E}">
        <p14:creationId xmlns:p14="http://schemas.microsoft.com/office/powerpoint/2010/main" val="23977726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6ocaOq-QoS4?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DFR7d6nXJtg?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vesc@springfieldpublicschools.com" TargetMode="External"/><Relationship Id="rId2" Type="http://schemas.openxmlformats.org/officeDocument/2006/relationships/hyperlink" Target="mailto:martinv@springfieldpublicschools.com" TargetMode="External"/><Relationship Id="rId1" Type="http://schemas.openxmlformats.org/officeDocument/2006/relationships/slideLayout" Target="../slideLayouts/slideLayout14.xml"/><Relationship Id="rId4" Type="http://schemas.openxmlformats.org/officeDocument/2006/relationships/hyperlink" Target="mailto:torciar@springfieldpublicschool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JSsSGoSisfo?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Macintosh HD:Users:difdesign:Desktop:Putnam Academy logo:putnam_logo.jpg"/>
          <p:cNvPicPr/>
          <p:nvPr/>
        </p:nvPicPr>
        <p:blipFill rotWithShape="1">
          <a:blip r:embed="rId2">
            <a:extLst>
              <a:ext uri="{28A0092B-C50C-407E-A947-70E740481C1C}">
                <a14:useLocalDpi xmlns:a14="http://schemas.microsoft.com/office/drawing/2010/main" val="0"/>
              </a:ext>
            </a:extLst>
          </a:blip>
          <a:srcRect/>
          <a:stretch/>
        </p:blipFill>
        <p:spPr bwMode="auto">
          <a:xfrm>
            <a:off x="1444752" y="1801368"/>
            <a:ext cx="2660904" cy="2660904"/>
          </a:xfrm>
          <a:prstGeom prst="rect">
            <a:avLst/>
          </a:prstGeom>
          <a:noFill/>
        </p:spPr>
      </p:pic>
      <p:sp>
        <p:nvSpPr>
          <p:cNvPr id="2" name="Title 1"/>
          <p:cNvSpPr>
            <a:spLocks noGrp="1"/>
          </p:cNvSpPr>
          <p:nvPr>
            <p:ph type="ctrTitle"/>
          </p:nvPr>
        </p:nvSpPr>
        <p:spPr>
          <a:xfrm>
            <a:off x="4687410" y="1803405"/>
            <a:ext cx="6132990" cy="1825096"/>
          </a:xfrm>
        </p:spPr>
        <p:txBody>
          <a:bodyPr>
            <a:normAutofit/>
          </a:bodyPr>
          <a:lstStyle/>
          <a:p>
            <a:r>
              <a:rPr lang="en-US" dirty="0"/>
              <a:t>Health Assisting</a:t>
            </a:r>
          </a:p>
        </p:txBody>
      </p:sp>
      <p:sp>
        <p:nvSpPr>
          <p:cNvPr id="3" name="Subtitle 2"/>
          <p:cNvSpPr>
            <a:spLocks noGrp="1"/>
          </p:cNvSpPr>
          <p:nvPr>
            <p:ph type="subTitle" idx="1"/>
          </p:nvPr>
        </p:nvSpPr>
        <p:spPr>
          <a:xfrm>
            <a:off x="4687410" y="3632201"/>
            <a:ext cx="6132990" cy="685800"/>
          </a:xfrm>
        </p:spPr>
        <p:txBody>
          <a:bodyPr>
            <a:normAutofit/>
          </a:bodyPr>
          <a:lstStyle/>
          <a:p>
            <a:r>
              <a:rPr lang="en-US" dirty="0"/>
              <a:t>Catarina Alves, Valerie Martin, Rebecca </a:t>
            </a:r>
            <a:r>
              <a:rPr lang="en-US" dirty="0" err="1"/>
              <a:t>Torcia</a:t>
            </a:r>
            <a:endParaRPr lang="en-US" dirty="0"/>
          </a:p>
        </p:txBody>
      </p:sp>
    </p:spTree>
    <p:extLst>
      <p:ext uri="{BB962C8B-B14F-4D97-AF65-F5344CB8AC3E}">
        <p14:creationId xmlns:p14="http://schemas.microsoft.com/office/powerpoint/2010/main" val="481371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4BC5FDE-742F-4CD5-9802-0DCB8E7A1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B5A3490F-59A2-47B7-9BD7-2F932A559D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0F37B7A6-296C-4533-A114-1EFFD927F932}"/>
              </a:ext>
            </a:extLst>
          </p:cNvPr>
          <p:cNvSpPr>
            <a:spLocks noGrp="1"/>
          </p:cNvSpPr>
          <p:nvPr>
            <p:ph type="title"/>
          </p:nvPr>
        </p:nvSpPr>
        <p:spPr>
          <a:xfrm>
            <a:off x="685800" y="1105622"/>
            <a:ext cx="3306744" cy="1293028"/>
          </a:xfrm>
        </p:spPr>
        <p:txBody>
          <a:bodyPr>
            <a:normAutofit/>
          </a:bodyPr>
          <a:lstStyle/>
          <a:p>
            <a:r>
              <a:rPr lang="en-US" sz="2700" b="0" i="0">
                <a:effectLst/>
                <a:latin typeface="Helvetica Neue"/>
              </a:rPr>
              <a:t>Certified Nursing Assistant</a:t>
            </a:r>
            <a:endParaRPr lang="en-US" sz="2700"/>
          </a:p>
        </p:txBody>
      </p:sp>
      <p:sp>
        <p:nvSpPr>
          <p:cNvPr id="3" name="Content Placeholder 2">
            <a:extLst>
              <a:ext uri="{FF2B5EF4-FFF2-40B4-BE49-F238E27FC236}">
                <a16:creationId xmlns:a16="http://schemas.microsoft.com/office/drawing/2014/main" id="{4C9A9C5D-8EF0-4E6C-B290-20813CD94F75}"/>
              </a:ext>
            </a:extLst>
          </p:cNvPr>
          <p:cNvSpPr>
            <a:spLocks noGrp="1"/>
          </p:cNvSpPr>
          <p:nvPr>
            <p:ph idx="1"/>
          </p:nvPr>
        </p:nvSpPr>
        <p:spPr>
          <a:xfrm>
            <a:off x="685801" y="2535810"/>
            <a:ext cx="3306742" cy="3682875"/>
          </a:xfrm>
        </p:spPr>
        <p:txBody>
          <a:bodyPr>
            <a:normAutofit/>
          </a:bodyPr>
          <a:lstStyle/>
          <a:p>
            <a:pPr marL="0" indent="0">
              <a:buNone/>
            </a:pPr>
            <a:r>
              <a:rPr lang="en-US" sz="1600" dirty="0">
                <a:latin typeface="Helvetica Neue"/>
              </a:rPr>
              <a:t>Some of our students for CO OP will have the opportunity to work as Certified Nursing Assistant in many different healthcare facilities that we have affiliations within the community to help students gain experiences, network and build their resumes.</a:t>
            </a:r>
            <a:endParaRPr lang="en-US" sz="1600" b="0" i="0" dirty="0">
              <a:effectLst/>
              <a:latin typeface="Times New Roman" panose="02020603050405020304" pitchFamily="18" charset="0"/>
            </a:endParaRPr>
          </a:p>
          <a:p>
            <a:endParaRPr lang="en-US" sz="1600" dirty="0">
              <a:latin typeface="Times New Roman" panose="02020603050405020304" pitchFamily="18" charset="0"/>
            </a:endParaRPr>
          </a:p>
          <a:p>
            <a:endParaRPr lang="en-US" sz="1600" b="0" i="0" dirty="0">
              <a:effectLst/>
              <a:latin typeface="Times New Roman" panose="02020603050405020304" pitchFamily="18" charset="0"/>
            </a:endParaRPr>
          </a:p>
          <a:p>
            <a:pPr marL="0" indent="0">
              <a:buNone/>
            </a:pPr>
            <a:endParaRPr lang="en-US" sz="1600" dirty="0"/>
          </a:p>
        </p:txBody>
      </p:sp>
      <p:sp>
        <p:nvSpPr>
          <p:cNvPr id="40" name="Rounded Rectangle 14">
            <a:extLst>
              <a:ext uri="{FF2B5EF4-FFF2-40B4-BE49-F238E27FC236}">
                <a16:creationId xmlns:a16="http://schemas.microsoft.com/office/drawing/2014/main" id="{D6132709-FB08-4579-805D-77B0F718F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A Day in the Life of a Nursing Assistant">
            <a:hlinkClick r:id="" action="ppaction://media"/>
            <a:extLst>
              <a:ext uri="{FF2B5EF4-FFF2-40B4-BE49-F238E27FC236}">
                <a16:creationId xmlns:a16="http://schemas.microsoft.com/office/drawing/2014/main" id="{630A0876-A1BD-47F3-9EFB-AA80C836D858}"/>
              </a:ext>
            </a:extLst>
          </p:cNvPr>
          <p:cNvPicPr>
            <a:picLocks noRot="1" noChangeAspect="1"/>
          </p:cNvPicPr>
          <p:nvPr>
            <a:videoFile r:link="rId1"/>
          </p:nvPr>
        </p:nvPicPr>
        <p:blipFill>
          <a:blip r:embed="rId4"/>
          <a:stretch>
            <a:fillRect/>
          </a:stretch>
        </p:blipFill>
        <p:spPr>
          <a:xfrm>
            <a:off x="4955339" y="1917050"/>
            <a:ext cx="6127287" cy="3446598"/>
          </a:xfrm>
          <a:prstGeom prst="rect">
            <a:avLst/>
          </a:prstGeom>
        </p:spPr>
      </p:pic>
    </p:spTree>
    <p:extLst>
      <p:ext uri="{BB962C8B-B14F-4D97-AF65-F5344CB8AC3E}">
        <p14:creationId xmlns:p14="http://schemas.microsoft.com/office/powerpoint/2010/main" val="1869906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Rectangle 18">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1" name="Picture 20">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4636008" cy="2819400"/>
          </a:xfrm>
          <a:prstGeom prst="rect">
            <a:avLst/>
          </a:prstGeom>
        </p:spPr>
      </p:pic>
      <p:sp>
        <p:nvSpPr>
          <p:cNvPr id="2" name="Title 1"/>
          <p:cNvSpPr>
            <a:spLocks noGrp="1"/>
          </p:cNvSpPr>
          <p:nvPr>
            <p:ph type="title"/>
          </p:nvPr>
        </p:nvSpPr>
        <p:spPr>
          <a:xfrm>
            <a:off x="643466" y="804334"/>
            <a:ext cx="3733325" cy="5249333"/>
          </a:xfrm>
        </p:spPr>
        <p:txBody>
          <a:bodyPr>
            <a:normAutofit/>
          </a:bodyPr>
          <a:lstStyle/>
          <a:p>
            <a:r>
              <a:rPr lang="en-US" dirty="0">
                <a:solidFill>
                  <a:srgbClr val="FFFFFF"/>
                </a:solidFill>
              </a:rPr>
              <a:t>Acute observation Rotation</a:t>
            </a:r>
            <a:br>
              <a:rPr lang="en-US" dirty="0">
                <a:solidFill>
                  <a:srgbClr val="FFFFFF"/>
                </a:solidFill>
              </a:rPr>
            </a:br>
            <a:r>
              <a:rPr lang="en-US" dirty="0">
                <a:solidFill>
                  <a:srgbClr val="FFFFFF"/>
                </a:solidFill>
              </a:rPr>
              <a:t>at Baystate medical center</a:t>
            </a:r>
            <a:br>
              <a:rPr lang="en-US" dirty="0">
                <a:solidFill>
                  <a:srgbClr val="FFFFFF"/>
                </a:solidFill>
              </a:rPr>
            </a:br>
            <a:endParaRPr lang="en-US" dirty="0">
              <a:solidFill>
                <a:srgbClr val="FFFFFF"/>
              </a:solidFill>
            </a:endParaRPr>
          </a:p>
        </p:txBody>
      </p:sp>
      <p:sp>
        <p:nvSpPr>
          <p:cNvPr id="3" name="Content Placeholder 2"/>
          <p:cNvSpPr>
            <a:spLocks noGrp="1"/>
          </p:cNvSpPr>
          <p:nvPr>
            <p:ph idx="1"/>
          </p:nvPr>
        </p:nvSpPr>
        <p:spPr>
          <a:xfrm>
            <a:off x="5234722" y="804334"/>
            <a:ext cx="6271477" cy="5249333"/>
          </a:xfrm>
        </p:spPr>
        <p:txBody>
          <a:bodyPr anchor="ctr">
            <a:normAutofit/>
          </a:bodyPr>
          <a:lstStyle/>
          <a:p>
            <a:r>
              <a:rPr lang="en-US" dirty="0">
                <a:solidFill>
                  <a:schemeClr val="tx2"/>
                </a:solidFill>
              </a:rPr>
              <a:t>Provides some of our students with ample knowledge of the health care system</a:t>
            </a:r>
          </a:p>
          <a:p>
            <a:r>
              <a:rPr lang="en-US" dirty="0">
                <a:solidFill>
                  <a:schemeClr val="tx2"/>
                </a:solidFill>
              </a:rPr>
              <a:t>Offers students observation of different areas within acute care setting this will help provide them with the knowledge to help them in their future careers in the healthcare field</a:t>
            </a:r>
          </a:p>
        </p:txBody>
      </p:sp>
    </p:spTree>
    <p:extLst>
      <p:ext uri="{BB962C8B-B14F-4D97-AF65-F5344CB8AC3E}">
        <p14:creationId xmlns:p14="http://schemas.microsoft.com/office/powerpoint/2010/main" val="632513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29483" r="13521" b="1"/>
          <a:stretch/>
        </p:blipFill>
        <p:spPr>
          <a:xfrm rot="5400000">
            <a:off x="5322677" y="813310"/>
            <a:ext cx="3358380" cy="3314451"/>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4076" r="22192" b="-4"/>
          <a:stretch/>
        </p:blipFill>
        <p:spPr>
          <a:xfrm rot="5400000">
            <a:off x="8392031" y="3241675"/>
            <a:ext cx="3532955" cy="2695383"/>
          </a:xfrm>
          <a:prstGeom prst="rect">
            <a:avLst/>
          </a:prstGeom>
        </p:spPr>
      </p:pic>
      <p:sp>
        <p:nvSpPr>
          <p:cNvPr id="9" name="Round Single Corner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241840" y="4259603"/>
            <a:ext cx="2417253" cy="1840846"/>
          </a:xfrm>
          <a:prstGeom prst="round1Rect">
            <a:avLst>
              <a:gd name="adj" fmla="val 112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0817" y="1002026"/>
            <a:ext cx="2309217" cy="1684338"/>
          </a:xfrm>
          <a:prstGeom prst="round1Rect">
            <a:avLst>
              <a:gd name="adj" fmla="val 112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799" y="764373"/>
            <a:ext cx="4124396" cy="1600200"/>
          </a:xfrm>
        </p:spPr>
        <p:txBody>
          <a:bodyPr anchor="b">
            <a:normAutofit/>
          </a:bodyPr>
          <a:lstStyle/>
          <a:p>
            <a:pPr algn="ctr"/>
            <a:r>
              <a:rPr lang="en-US" sz="3200" dirty="0"/>
              <a:t>Health Assisting focus</a:t>
            </a:r>
          </a:p>
        </p:txBody>
      </p:sp>
      <p:sp>
        <p:nvSpPr>
          <p:cNvPr id="3" name="Content Placeholder 2"/>
          <p:cNvSpPr>
            <a:spLocks noGrp="1"/>
          </p:cNvSpPr>
          <p:nvPr>
            <p:ph idx="1"/>
          </p:nvPr>
        </p:nvSpPr>
        <p:spPr>
          <a:xfrm>
            <a:off x="130664" y="2364573"/>
            <a:ext cx="4946754" cy="4455953"/>
          </a:xfrm>
        </p:spPr>
        <p:txBody>
          <a:bodyPr>
            <a:normAutofit/>
          </a:bodyPr>
          <a:lstStyle/>
          <a:p>
            <a:pPr marL="0" indent="0">
              <a:lnSpc>
                <a:spcPct val="80000"/>
              </a:lnSpc>
              <a:buNone/>
            </a:pPr>
            <a:r>
              <a:rPr lang="en-US" sz="1800" dirty="0"/>
              <a:t>Health Assisting is a Chapter 74 vocational technical program with the primary focus on preparing students in the health career industry as Certified Nursing Assistants utilizing industry standards. Students will learn hands on skills from the knowledge and skills of our staff (Registered Nurses), and within Putnam’s state of the art facilities, such as the hospital and simulation labs. This program provides students with opportunities to provide direct and indirect care to individuals in the community under the direction and supervision of our staff (Registered Nurses). Students will be able to expand and emphasize their skills and knowledge in order to obtain a Certified Nursing Assistant licensure and provide quality care.</a:t>
            </a:r>
          </a:p>
        </p:txBody>
      </p:sp>
    </p:spTree>
    <p:extLst>
      <p:ext uri="{BB962C8B-B14F-4D97-AF65-F5344CB8AC3E}">
        <p14:creationId xmlns:p14="http://schemas.microsoft.com/office/powerpoint/2010/main" val="2730689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D993AC9-3A4A-4CF2-9BEF-8002E58F6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DE4144AD-8278-4A35-8DF4-1629E2896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w="317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Hand washing">
            <a:hlinkClick r:id="" action="ppaction://media"/>
            <a:extLst>
              <a:ext uri="{FF2B5EF4-FFF2-40B4-BE49-F238E27FC236}">
                <a16:creationId xmlns:a16="http://schemas.microsoft.com/office/drawing/2014/main" id="{59F423B7-7D59-4A0E-8C37-FD7722505D2D}"/>
              </a:ext>
            </a:extLst>
          </p:cNvPr>
          <p:cNvPicPr>
            <a:picLocks noRot="1" noChangeAspect="1"/>
          </p:cNvPicPr>
          <p:nvPr>
            <a:videoFile r:link="rId1"/>
          </p:nvPr>
        </p:nvPicPr>
        <p:blipFill>
          <a:blip r:embed="rId3"/>
          <a:stretch>
            <a:fillRect/>
          </a:stretch>
        </p:blipFill>
        <p:spPr>
          <a:xfrm>
            <a:off x="2908637" y="1194962"/>
            <a:ext cx="6588109" cy="3705811"/>
          </a:xfrm>
          <a:prstGeom prst="rect">
            <a:avLst/>
          </a:prstGeom>
          <a:ln>
            <a:noFill/>
          </a:ln>
          <a:effectLst>
            <a:softEdge rad="112500"/>
          </a:effectLst>
        </p:spPr>
      </p:pic>
      <p:sp>
        <p:nvSpPr>
          <p:cNvPr id="6" name="TextBox 5">
            <a:extLst>
              <a:ext uri="{FF2B5EF4-FFF2-40B4-BE49-F238E27FC236}">
                <a16:creationId xmlns:a16="http://schemas.microsoft.com/office/drawing/2014/main" id="{14578A21-1DC6-4711-B3E2-0D872D90D1F9}"/>
              </a:ext>
            </a:extLst>
          </p:cNvPr>
          <p:cNvSpPr txBox="1"/>
          <p:nvPr/>
        </p:nvSpPr>
        <p:spPr>
          <a:xfrm>
            <a:off x="2239765" y="5214120"/>
            <a:ext cx="8147407" cy="923330"/>
          </a:xfrm>
          <a:prstGeom prst="rect">
            <a:avLst/>
          </a:prstGeom>
          <a:noFill/>
        </p:spPr>
        <p:txBody>
          <a:bodyPr wrap="square" rtlCol="0">
            <a:spAutoFit/>
          </a:bodyPr>
          <a:lstStyle/>
          <a:p>
            <a:r>
              <a:rPr lang="en-US" dirty="0">
                <a:solidFill>
                  <a:schemeClr val="tx2">
                    <a:lumMod val="10000"/>
                  </a:schemeClr>
                </a:solidFill>
              </a:rPr>
              <a:t>We provide students with skill videos that we have filmed to reinforce their knowledge and provide a resource that they can access anytime</a:t>
            </a:r>
          </a:p>
          <a:p>
            <a:endParaRPr lang="en-US" dirty="0"/>
          </a:p>
        </p:txBody>
      </p:sp>
    </p:spTree>
    <p:extLst>
      <p:ext uri="{BB962C8B-B14F-4D97-AF65-F5344CB8AC3E}">
        <p14:creationId xmlns:p14="http://schemas.microsoft.com/office/powerpoint/2010/main" val="2055902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409" y="5104900"/>
            <a:ext cx="1753100" cy="1753100"/>
          </a:xfrm>
          <a:prstGeom prst="rect">
            <a:avLst/>
          </a:prstGeom>
        </p:spPr>
      </p:pic>
      <p:sp>
        <p:nvSpPr>
          <p:cNvPr id="2" name="Title 1"/>
          <p:cNvSpPr>
            <a:spLocks noGrp="1"/>
          </p:cNvSpPr>
          <p:nvPr>
            <p:ph type="title"/>
          </p:nvPr>
        </p:nvSpPr>
        <p:spPr/>
        <p:txBody>
          <a:bodyPr/>
          <a:lstStyle/>
          <a:p>
            <a:r>
              <a:rPr lang="en-US" b="1" dirty="0"/>
              <a:t>Equipment List</a:t>
            </a:r>
            <a:endParaRPr lang="en-US" dirty="0"/>
          </a:p>
        </p:txBody>
      </p:sp>
      <p:sp>
        <p:nvSpPr>
          <p:cNvPr id="3" name="Content Placeholder 2"/>
          <p:cNvSpPr>
            <a:spLocks noGrp="1"/>
          </p:cNvSpPr>
          <p:nvPr>
            <p:ph sz="half" idx="1"/>
          </p:nvPr>
        </p:nvSpPr>
        <p:spPr/>
        <p:txBody>
          <a:bodyPr>
            <a:normAutofit lnSpcReduction="10000"/>
          </a:bodyPr>
          <a:lstStyle/>
          <a:p>
            <a:pPr lvl="0"/>
            <a:r>
              <a:rPr lang="en-US" dirty="0"/>
              <a:t>12 Long term care/hospital beds</a:t>
            </a:r>
          </a:p>
          <a:p>
            <a:pPr lvl="0"/>
            <a:r>
              <a:rPr lang="en-US" dirty="0"/>
              <a:t>2 Digital vital sign towers</a:t>
            </a:r>
          </a:p>
          <a:p>
            <a:pPr lvl="0"/>
            <a:r>
              <a:rPr lang="en-US" dirty="0"/>
              <a:t>2 Sim Man</a:t>
            </a:r>
          </a:p>
          <a:p>
            <a:pPr lvl="0"/>
            <a:r>
              <a:rPr lang="en-US" dirty="0"/>
              <a:t>Wheelchairs</a:t>
            </a:r>
          </a:p>
          <a:p>
            <a:pPr lvl="0"/>
            <a:r>
              <a:rPr lang="en-US" dirty="0"/>
              <a:t>Cane/Walker/Crutches</a:t>
            </a:r>
          </a:p>
          <a:p>
            <a:pPr lvl="0"/>
            <a:r>
              <a:rPr lang="en-US" dirty="0"/>
              <a:t>Hoyer, Sit-to-stand</a:t>
            </a:r>
          </a:p>
          <a:p>
            <a:pPr lvl="0"/>
            <a:r>
              <a:rPr lang="en-US" dirty="0"/>
              <a:t>Geri Mannequins</a:t>
            </a:r>
          </a:p>
          <a:p>
            <a:pPr lvl="0"/>
            <a:r>
              <a:rPr lang="en-US" dirty="0"/>
              <a:t>New CPR adult and infant mannequins that detect compression rate and depth with automated lighting</a:t>
            </a:r>
          </a:p>
        </p:txBody>
      </p:sp>
      <p:sp>
        <p:nvSpPr>
          <p:cNvPr id="4" name="Content Placeholder 3"/>
          <p:cNvSpPr>
            <a:spLocks noGrp="1"/>
          </p:cNvSpPr>
          <p:nvPr>
            <p:ph sz="half" idx="2"/>
          </p:nvPr>
        </p:nvSpPr>
        <p:spPr>
          <a:xfrm>
            <a:off x="6340952" y="2194558"/>
            <a:ext cx="5334000" cy="4024125"/>
          </a:xfrm>
        </p:spPr>
        <p:txBody>
          <a:bodyPr>
            <a:normAutofit lnSpcReduction="10000"/>
          </a:bodyPr>
          <a:lstStyle/>
          <a:p>
            <a:pPr lvl="0"/>
            <a:r>
              <a:rPr lang="en-US" dirty="0"/>
              <a:t>Kitchen area including stove, oven, microwave, refrigerator </a:t>
            </a:r>
          </a:p>
          <a:p>
            <a:r>
              <a:rPr lang="en-US" dirty="0"/>
              <a:t>Computer carts equipped with computers</a:t>
            </a:r>
          </a:p>
          <a:p>
            <a:pPr lvl="0"/>
            <a:r>
              <a:rPr lang="en-US" dirty="0"/>
              <a:t>Personal Care items including wash basin, emesis basin, hair comb/brush, nail clippers, nail file, orange stick, standard bedpan, fracture bedpan, linen, colostomy supplies, urinary supplies, vital signs supplies</a:t>
            </a:r>
          </a:p>
          <a:p>
            <a:pPr lvl="0"/>
            <a:r>
              <a:rPr lang="en-US" dirty="0"/>
              <a:t>Various anatomy and physiology models for visual purposes</a:t>
            </a:r>
          </a:p>
        </p:txBody>
      </p:sp>
      <p:sp>
        <p:nvSpPr>
          <p:cNvPr id="5" name="TextBox 4"/>
          <p:cNvSpPr txBox="1"/>
          <p:nvPr/>
        </p:nvSpPr>
        <p:spPr>
          <a:xfrm>
            <a:off x="505918" y="1548228"/>
            <a:ext cx="11332564" cy="646331"/>
          </a:xfrm>
          <a:prstGeom prst="rect">
            <a:avLst/>
          </a:prstGeom>
          <a:noFill/>
        </p:spPr>
        <p:txBody>
          <a:bodyPr wrap="square" rtlCol="0">
            <a:spAutoFit/>
          </a:bodyPr>
          <a:lstStyle/>
          <a:p>
            <a:r>
              <a:rPr lang="en-US" b="1" dirty="0"/>
              <a:t>The following equipment is included in our program to meet the frameworks and industry standards:</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379" y="2703732"/>
            <a:ext cx="2050321" cy="2050321"/>
          </a:xfrm>
          <a:prstGeom prst="rect">
            <a:avLst/>
          </a:prstGeom>
        </p:spPr>
      </p:pic>
    </p:spTree>
    <p:extLst>
      <p:ext uri="{BB962C8B-B14F-4D97-AF65-F5344CB8AC3E}">
        <p14:creationId xmlns:p14="http://schemas.microsoft.com/office/powerpoint/2010/main" val="5059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88844"/>
            <a:ext cx="2687741" cy="3506830"/>
          </a:xfrm>
          <a:prstGeom prst="rect">
            <a:avLst/>
          </a:prstGeom>
          <a:solidFill>
            <a:srgbClr val="FFFFFF"/>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3301139"/>
            <a:ext cx="2220800" cy="3027524"/>
          </a:xfrm>
          <a:prstGeom prst="rect">
            <a:avLst/>
          </a:prstGeom>
          <a:solidFill>
            <a:srgbClr val="FFFFFF"/>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086" y="701387"/>
            <a:ext cx="2380647" cy="308174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647435" y="3601492"/>
            <a:ext cx="1887366" cy="2443192"/>
          </a:xfrm>
          <a:prstGeom prst="rect">
            <a:avLst/>
          </a:prstGeom>
        </p:spPr>
      </p:pic>
      <p:sp>
        <p:nvSpPr>
          <p:cNvPr id="19" name="Round Single Corner 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966487" y="4164747"/>
            <a:ext cx="2347509" cy="1755606"/>
          </a:xfrm>
          <a:prstGeom prst="round1Rect">
            <a:avLst>
              <a:gd name="adj" fmla="val 112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ingle Corner 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7841" y="916605"/>
            <a:ext cx="1998359" cy="2230427"/>
          </a:xfrm>
          <a:prstGeom prst="round1Rect">
            <a:avLst>
              <a:gd name="adj" fmla="val 112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397677"/>
            <a:ext cx="5304295" cy="1220493"/>
          </a:xfrm>
        </p:spPr>
        <p:txBody>
          <a:bodyPr>
            <a:normAutofit/>
          </a:bodyPr>
          <a:lstStyle/>
          <a:p>
            <a:pPr algn="l"/>
            <a:r>
              <a:rPr lang="en-US" sz="3200" b="1" dirty="0"/>
              <a:t>Resource List</a:t>
            </a:r>
            <a:br>
              <a:rPr lang="en-US" sz="3200" dirty="0"/>
            </a:br>
            <a:endParaRPr lang="en-US" sz="3200" dirty="0"/>
          </a:p>
        </p:txBody>
      </p:sp>
      <p:sp>
        <p:nvSpPr>
          <p:cNvPr id="3" name="Content Placeholder 2"/>
          <p:cNvSpPr>
            <a:spLocks noGrp="1"/>
          </p:cNvSpPr>
          <p:nvPr>
            <p:ph idx="1"/>
          </p:nvPr>
        </p:nvSpPr>
        <p:spPr>
          <a:xfrm>
            <a:off x="685800" y="2194560"/>
            <a:ext cx="5304295" cy="3979997"/>
          </a:xfrm>
        </p:spPr>
        <p:txBody>
          <a:bodyPr>
            <a:normAutofit/>
          </a:bodyPr>
          <a:lstStyle/>
          <a:p>
            <a:pPr marL="0" indent="0">
              <a:buNone/>
            </a:pPr>
            <a:r>
              <a:rPr lang="en-US" sz="2000" dirty="0"/>
              <a:t>The primary textbook used for 11</a:t>
            </a:r>
            <a:r>
              <a:rPr lang="en-US" sz="2000" baseline="30000" dirty="0"/>
              <a:t>th</a:t>
            </a:r>
            <a:r>
              <a:rPr lang="en-US" sz="2000" dirty="0"/>
              <a:t> grade Health Assisting is Nursing Assisting a foundation in Caregiving and corresponding workbook (Hartman Publishing, Inc.) and for Home Health Aide training the primary textbook is Providing Home Care A Textbook for Home Health Aides and corresponding workbook (Hartman Publishing, Inc.). For Soft frameworks we utilize textbook School to Career and corresponding workbook (</a:t>
            </a:r>
            <a:r>
              <a:rPr lang="en-US" sz="2000" dirty="0" err="1"/>
              <a:t>Goodheart-Willcox</a:t>
            </a:r>
            <a:r>
              <a:rPr lang="en-US" sz="2000" dirty="0"/>
              <a:t> Publisher).</a:t>
            </a:r>
          </a:p>
          <a:p>
            <a:pPr marL="0" indent="0">
              <a:buNone/>
            </a:pPr>
            <a:endParaRPr lang="en-US" sz="1800" dirty="0"/>
          </a:p>
        </p:txBody>
      </p:sp>
    </p:spTree>
    <p:extLst>
      <p:ext uri="{BB962C8B-B14F-4D97-AF65-F5344CB8AC3E}">
        <p14:creationId xmlns:p14="http://schemas.microsoft.com/office/powerpoint/2010/main" val="2253498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4"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rot="5400000">
            <a:off x="8862018" y="1649277"/>
            <a:ext cx="2187293" cy="1640469"/>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6443063" y="1649278"/>
            <a:ext cx="2187292" cy="1640469"/>
          </a:xfrm>
          <a:prstGeom prst="rect">
            <a:avLst/>
          </a:prstGeom>
        </p:spPr>
      </p:pic>
      <p:pic>
        <p:nvPicPr>
          <p:cNvPr id="6" name="Picture 5"/>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rot="5400000">
            <a:off x="6447269" y="3987973"/>
            <a:ext cx="2178880" cy="1634160"/>
          </a:xfrm>
          <a:prstGeom prst="rect">
            <a:avLst/>
          </a:prstGeom>
        </p:spPr>
      </p:pic>
      <p:pic>
        <p:nvPicPr>
          <p:cNvPr id="5" name="Picture 4"/>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rot="5400000">
            <a:off x="8862018" y="3989024"/>
            <a:ext cx="2187293" cy="1640469"/>
          </a:xfrm>
          <a:prstGeom prst="rect">
            <a:avLst/>
          </a:prstGeom>
        </p:spPr>
      </p:pic>
      <p:sp>
        <p:nvSpPr>
          <p:cNvPr id="2" name="Title 1"/>
          <p:cNvSpPr>
            <a:spLocks noGrp="1"/>
          </p:cNvSpPr>
          <p:nvPr>
            <p:ph type="title"/>
          </p:nvPr>
        </p:nvSpPr>
        <p:spPr>
          <a:xfrm>
            <a:off x="495913" y="1209276"/>
            <a:ext cx="4753466" cy="1293028"/>
          </a:xfrm>
        </p:spPr>
        <p:txBody>
          <a:bodyPr>
            <a:normAutofit/>
          </a:bodyPr>
          <a:lstStyle/>
          <a:p>
            <a:r>
              <a:rPr lang="en-US" b="1" dirty="0"/>
              <a:t>Resource List</a:t>
            </a:r>
            <a:br>
              <a:rPr lang="en-US" b="1" dirty="0"/>
            </a:br>
            <a:r>
              <a:rPr lang="en-US" b="1" dirty="0"/>
              <a:t>Continued…</a:t>
            </a:r>
            <a:endParaRPr lang="en-US" dirty="0"/>
          </a:p>
        </p:txBody>
      </p:sp>
      <p:sp>
        <p:nvSpPr>
          <p:cNvPr id="3" name="Content Placeholder 2"/>
          <p:cNvSpPr>
            <a:spLocks noGrp="1"/>
          </p:cNvSpPr>
          <p:nvPr>
            <p:ph idx="1"/>
          </p:nvPr>
        </p:nvSpPr>
        <p:spPr>
          <a:xfrm>
            <a:off x="716475" y="2649673"/>
            <a:ext cx="4753466" cy="4024125"/>
          </a:xfrm>
        </p:spPr>
        <p:txBody>
          <a:bodyPr>
            <a:normAutofit/>
          </a:bodyPr>
          <a:lstStyle/>
          <a:p>
            <a:r>
              <a:rPr lang="en-US" sz="2400" dirty="0"/>
              <a:t>ABCs for Direct Care Worker Curriculum for Home Health Aide training.</a:t>
            </a:r>
          </a:p>
          <a:p>
            <a:r>
              <a:rPr lang="en-US" sz="2400" dirty="0"/>
              <a:t>Caring for people with Alzheimer’s disease A Habilitation Training Curriculum for Dementia training.</a:t>
            </a:r>
          </a:p>
          <a:p>
            <a:pPr marL="0" indent="0">
              <a:buNone/>
            </a:pPr>
            <a:endParaRPr lang="en-US" sz="1800" dirty="0"/>
          </a:p>
        </p:txBody>
      </p:sp>
    </p:spTree>
    <p:extLst>
      <p:ext uri="{BB962C8B-B14F-4D97-AF65-F5344CB8AC3E}">
        <p14:creationId xmlns:p14="http://schemas.microsoft.com/office/powerpoint/2010/main" val="3450929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30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1737360" y="310410"/>
            <a:ext cx="10454640" cy="1417321"/>
          </a:xfrm>
        </p:spPr>
        <p:txBody>
          <a:bodyPr>
            <a:normAutofit/>
          </a:bodyPr>
          <a:lstStyle/>
          <a:p>
            <a:r>
              <a:rPr lang="en-US" b="1" dirty="0"/>
              <a:t>Resource List         Continued…</a:t>
            </a:r>
            <a:endParaRPr lang="en-US" dirty="0"/>
          </a:p>
        </p:txBody>
      </p:sp>
      <p:sp>
        <p:nvSpPr>
          <p:cNvPr id="3" name="Content Placeholder 2"/>
          <p:cNvSpPr>
            <a:spLocks noGrp="1"/>
          </p:cNvSpPr>
          <p:nvPr>
            <p:ph idx="1"/>
          </p:nvPr>
        </p:nvSpPr>
        <p:spPr>
          <a:xfrm>
            <a:off x="822960" y="5349240"/>
            <a:ext cx="10812780" cy="4915963"/>
          </a:xfrm>
        </p:spPr>
        <p:txBody>
          <a:bodyPr>
            <a:normAutofit/>
          </a:bodyPr>
          <a:lstStyle/>
          <a:p>
            <a:pPr marL="0" indent="0" algn="ctr">
              <a:buNone/>
            </a:pPr>
            <a:r>
              <a:rPr lang="en-US" sz="3200" b="1" dirty="0"/>
              <a:t>Sim Man training scenarios for realistic health related situations students may encounter in clinical, Co-Op or industry settings.</a:t>
            </a:r>
          </a:p>
          <a:p>
            <a:endParaRPr lang="en-US" sz="3200" dirty="0"/>
          </a:p>
        </p:txBody>
      </p:sp>
    </p:spTree>
    <p:extLst>
      <p:ext uri="{BB962C8B-B14F-4D97-AF65-F5344CB8AC3E}">
        <p14:creationId xmlns:p14="http://schemas.microsoft.com/office/powerpoint/2010/main" val="2794138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132" r="-4" b="18639"/>
          <a:stretch/>
        </p:blipFill>
        <p:spPr>
          <a:xfrm>
            <a:off x="7861238" y="933693"/>
            <a:ext cx="3644962" cy="2377440"/>
          </a:xfrm>
          <a:prstGeom prst="rect">
            <a:avLst/>
          </a:prstGeom>
        </p:spPr>
      </p:pic>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l="9873" r="9250" b="-4"/>
          <a:stretch/>
        </p:blipFill>
        <p:spPr>
          <a:xfrm>
            <a:off x="7861238" y="3588301"/>
            <a:ext cx="3644962" cy="2377440"/>
          </a:xfrm>
          <a:prstGeom prst="rect">
            <a:avLst/>
          </a:prstGeom>
        </p:spPr>
      </p:pic>
      <p:sp>
        <p:nvSpPr>
          <p:cNvPr id="2" name="Title 1"/>
          <p:cNvSpPr>
            <a:spLocks noGrp="1"/>
          </p:cNvSpPr>
          <p:nvPr>
            <p:ph type="title"/>
          </p:nvPr>
        </p:nvSpPr>
        <p:spPr>
          <a:xfrm>
            <a:off x="619760" y="764373"/>
            <a:ext cx="6832600" cy="1293028"/>
          </a:xfrm>
        </p:spPr>
        <p:txBody>
          <a:bodyPr>
            <a:normAutofit/>
          </a:bodyPr>
          <a:lstStyle/>
          <a:p>
            <a:r>
              <a:rPr lang="en-US" b="1" dirty="0"/>
              <a:t>Resource List</a:t>
            </a:r>
            <a:br>
              <a:rPr lang="en-US" b="1" dirty="0"/>
            </a:br>
            <a:r>
              <a:rPr lang="en-US" b="1" dirty="0"/>
              <a:t>Continued…</a:t>
            </a:r>
            <a:endParaRPr lang="en-US" dirty="0"/>
          </a:p>
        </p:txBody>
      </p:sp>
      <p:sp>
        <p:nvSpPr>
          <p:cNvPr id="3" name="Content Placeholder 2"/>
          <p:cNvSpPr>
            <a:spLocks noGrp="1"/>
          </p:cNvSpPr>
          <p:nvPr>
            <p:ph idx="1"/>
          </p:nvPr>
        </p:nvSpPr>
        <p:spPr>
          <a:xfrm>
            <a:off x="619760" y="2194560"/>
            <a:ext cx="6832600" cy="4024125"/>
          </a:xfrm>
        </p:spPr>
        <p:txBody>
          <a:bodyPr>
            <a:normAutofit/>
          </a:bodyPr>
          <a:lstStyle/>
          <a:p>
            <a:pPr marL="0" indent="0">
              <a:buNone/>
            </a:pPr>
            <a:r>
              <a:rPr lang="en-US" sz="3200" dirty="0"/>
              <a:t>There are 3 related classrooms equipped with smartboards. A computer lab containing desktop computers and a smartboard. Also laptop cart with laptops for student use</a:t>
            </a:r>
          </a:p>
        </p:txBody>
      </p:sp>
    </p:spTree>
    <p:extLst>
      <p:ext uri="{BB962C8B-B14F-4D97-AF65-F5344CB8AC3E}">
        <p14:creationId xmlns:p14="http://schemas.microsoft.com/office/powerpoint/2010/main" val="865202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19086" r="24333" b="2"/>
          <a:stretch/>
        </p:blipFill>
        <p:spPr>
          <a:xfrm rot="5400000">
            <a:off x="1190137" y="1639423"/>
            <a:ext cx="3410926" cy="4521200"/>
          </a:xfrm>
          <a:prstGeom prst="rect">
            <a:avLst/>
          </a:prstGeom>
        </p:spPr>
      </p:pic>
      <p:sp>
        <p:nvSpPr>
          <p:cNvPr id="2" name="Title 1"/>
          <p:cNvSpPr>
            <a:spLocks noGrp="1"/>
          </p:cNvSpPr>
          <p:nvPr>
            <p:ph type="title"/>
          </p:nvPr>
        </p:nvSpPr>
        <p:spPr>
          <a:xfrm>
            <a:off x="2895600" y="764373"/>
            <a:ext cx="8610600" cy="1293028"/>
          </a:xfrm>
        </p:spPr>
        <p:txBody>
          <a:bodyPr>
            <a:normAutofit/>
          </a:bodyPr>
          <a:lstStyle/>
          <a:p>
            <a:pPr>
              <a:lnSpc>
                <a:spcPct val="70000"/>
              </a:lnSpc>
            </a:pPr>
            <a:r>
              <a:rPr lang="en-US" sz="3700" b="1" dirty="0"/>
              <a:t>Health and Safety Policy Statement</a:t>
            </a:r>
            <a:br>
              <a:rPr lang="en-US" sz="3700" dirty="0"/>
            </a:br>
            <a:endParaRPr lang="en-US" sz="3700" dirty="0"/>
          </a:p>
        </p:txBody>
      </p:sp>
      <p:sp>
        <p:nvSpPr>
          <p:cNvPr id="3" name="Content Placeholder 2"/>
          <p:cNvSpPr>
            <a:spLocks noGrp="1"/>
          </p:cNvSpPr>
          <p:nvPr>
            <p:ph idx="1"/>
          </p:nvPr>
        </p:nvSpPr>
        <p:spPr>
          <a:xfrm>
            <a:off x="5689600" y="2194560"/>
            <a:ext cx="5816600" cy="4024125"/>
          </a:xfrm>
        </p:spPr>
        <p:txBody>
          <a:bodyPr>
            <a:normAutofit/>
          </a:bodyPr>
          <a:lstStyle/>
          <a:p>
            <a:pPr marL="0" indent="0">
              <a:buNone/>
            </a:pPr>
            <a:r>
              <a:rPr lang="en-US"/>
              <a:t>It is the policy of Putnam Vocational Technical Academy that accident prevention shall be considered of primary importance in all phases of operation and administration. It is the intention of the school’s administration to provide safe and healthy working conditions and to establish and insist upon safe practices at all times by all staff and students.</a:t>
            </a:r>
          </a:p>
          <a:p>
            <a:endParaRPr lang="en-US" dirty="0"/>
          </a:p>
        </p:txBody>
      </p:sp>
    </p:spTree>
    <p:extLst>
      <p:ext uri="{BB962C8B-B14F-4D97-AF65-F5344CB8AC3E}">
        <p14:creationId xmlns:p14="http://schemas.microsoft.com/office/powerpoint/2010/main" val="4139649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6206-43FC-40E2-9875-D3A125471571}"/>
              </a:ext>
            </a:extLst>
          </p:cNvPr>
          <p:cNvSpPr>
            <a:spLocks noGrp="1"/>
          </p:cNvSpPr>
          <p:nvPr>
            <p:ph type="title"/>
          </p:nvPr>
        </p:nvSpPr>
        <p:spPr/>
        <p:txBody>
          <a:bodyPr/>
          <a:lstStyle/>
          <a:p>
            <a:r>
              <a:rPr lang="en-US" dirty="0"/>
              <a:t>Health Assisting Teachers</a:t>
            </a:r>
          </a:p>
        </p:txBody>
      </p:sp>
      <p:sp>
        <p:nvSpPr>
          <p:cNvPr id="3" name="Text Placeholder 2">
            <a:extLst>
              <a:ext uri="{FF2B5EF4-FFF2-40B4-BE49-F238E27FC236}">
                <a16:creationId xmlns:a16="http://schemas.microsoft.com/office/drawing/2014/main" id="{3AEAC85B-31CD-470B-9EC0-287E7AC66C72}"/>
              </a:ext>
            </a:extLst>
          </p:cNvPr>
          <p:cNvSpPr>
            <a:spLocks noGrp="1"/>
          </p:cNvSpPr>
          <p:nvPr>
            <p:ph type="body" idx="1"/>
          </p:nvPr>
        </p:nvSpPr>
        <p:spPr/>
        <p:txBody>
          <a:bodyPr/>
          <a:lstStyle/>
          <a:p>
            <a:r>
              <a:rPr lang="en-US" dirty="0"/>
              <a:t>Valerie Martin</a:t>
            </a:r>
          </a:p>
        </p:txBody>
      </p:sp>
      <p:sp>
        <p:nvSpPr>
          <p:cNvPr id="4" name="Text Placeholder 3">
            <a:extLst>
              <a:ext uri="{FF2B5EF4-FFF2-40B4-BE49-F238E27FC236}">
                <a16:creationId xmlns:a16="http://schemas.microsoft.com/office/drawing/2014/main" id="{182C6918-E7DA-4D09-B174-C6FDB6CBA7F8}"/>
              </a:ext>
            </a:extLst>
          </p:cNvPr>
          <p:cNvSpPr>
            <a:spLocks noGrp="1"/>
          </p:cNvSpPr>
          <p:nvPr>
            <p:ph type="body" sz="half" idx="15"/>
          </p:nvPr>
        </p:nvSpPr>
        <p:spPr/>
        <p:txBody>
          <a:bodyPr>
            <a:normAutofit/>
          </a:bodyPr>
          <a:lstStyle/>
          <a:p>
            <a:pPr marL="285750" indent="-285750">
              <a:buFont typeface="Arial" panose="020B0604020202020204" pitchFamily="34" charset="0"/>
              <a:buChar char="•"/>
            </a:pPr>
            <a:r>
              <a:rPr lang="en-US" dirty="0">
                <a:hlinkClick r:id="rId2"/>
              </a:rPr>
              <a:t>martinv@springfieldpublicschools.com</a:t>
            </a:r>
            <a:endParaRPr lang="en-US" dirty="0"/>
          </a:p>
          <a:p>
            <a:pPr marL="285750" indent="-285750">
              <a:buFont typeface="Arial" panose="020B0604020202020204" pitchFamily="34" charset="0"/>
              <a:buChar char="•"/>
            </a:pPr>
            <a:r>
              <a:rPr lang="en-US" dirty="0"/>
              <a:t>Google number: (413) 893-4507</a:t>
            </a:r>
          </a:p>
          <a:p>
            <a:pPr marL="285750" indent="-285750">
              <a:buFont typeface="Arial" panose="020B0604020202020204" pitchFamily="34" charset="0"/>
              <a:buChar char="•"/>
            </a:pPr>
            <a:r>
              <a:rPr lang="en-US" dirty="0"/>
              <a:t>Office Hours: Thursday</a:t>
            </a:r>
          </a:p>
        </p:txBody>
      </p:sp>
      <p:sp>
        <p:nvSpPr>
          <p:cNvPr id="5" name="Text Placeholder 4">
            <a:extLst>
              <a:ext uri="{FF2B5EF4-FFF2-40B4-BE49-F238E27FC236}">
                <a16:creationId xmlns:a16="http://schemas.microsoft.com/office/drawing/2014/main" id="{BE74CBEC-DE01-4A8C-97DC-3BCCBAF7E6DD}"/>
              </a:ext>
            </a:extLst>
          </p:cNvPr>
          <p:cNvSpPr>
            <a:spLocks noGrp="1"/>
          </p:cNvSpPr>
          <p:nvPr>
            <p:ph type="body" sz="quarter" idx="3"/>
          </p:nvPr>
        </p:nvSpPr>
        <p:spPr/>
        <p:txBody>
          <a:bodyPr/>
          <a:lstStyle/>
          <a:p>
            <a:r>
              <a:rPr lang="en-US" dirty="0"/>
              <a:t>Catarina Alves</a:t>
            </a:r>
          </a:p>
        </p:txBody>
      </p:sp>
      <p:sp>
        <p:nvSpPr>
          <p:cNvPr id="6" name="Text Placeholder 5">
            <a:extLst>
              <a:ext uri="{FF2B5EF4-FFF2-40B4-BE49-F238E27FC236}">
                <a16:creationId xmlns:a16="http://schemas.microsoft.com/office/drawing/2014/main" id="{911E1257-62BB-403C-8AAD-222AD5B783BB}"/>
              </a:ext>
            </a:extLst>
          </p:cNvPr>
          <p:cNvSpPr>
            <a:spLocks noGrp="1"/>
          </p:cNvSpPr>
          <p:nvPr>
            <p:ph type="body" sz="half" idx="16"/>
          </p:nvPr>
        </p:nvSpPr>
        <p:spPr/>
        <p:txBody>
          <a:bodyPr>
            <a:normAutofit/>
          </a:bodyPr>
          <a:lstStyle/>
          <a:p>
            <a:pPr marL="285750" indent="-285750">
              <a:buFont typeface="Arial" panose="020B0604020202020204" pitchFamily="34" charset="0"/>
              <a:buChar char="•"/>
            </a:pPr>
            <a:r>
              <a:rPr lang="en-US" dirty="0">
                <a:hlinkClick r:id="rId3"/>
              </a:rPr>
              <a:t>alvesc@springfieldpublicschools.com</a:t>
            </a:r>
            <a:endParaRPr lang="en-US" dirty="0"/>
          </a:p>
          <a:p>
            <a:pPr marL="285750" indent="-285750">
              <a:buFont typeface="Arial" panose="020B0604020202020204" pitchFamily="34" charset="0"/>
              <a:buChar char="•"/>
            </a:pPr>
            <a:r>
              <a:rPr lang="en-US" dirty="0"/>
              <a:t>Google number: </a:t>
            </a:r>
            <a:r>
              <a:rPr lang="en-US" b="0" i="0" dirty="0">
                <a:solidFill>
                  <a:srgbClr val="202124"/>
                </a:solidFill>
                <a:effectLst/>
              </a:rPr>
              <a:t>‪(413) 308-0184‬</a:t>
            </a:r>
          </a:p>
          <a:p>
            <a:pPr marL="285750" indent="-285750">
              <a:buFont typeface="Arial" panose="020B0604020202020204" pitchFamily="34" charset="0"/>
              <a:buChar char="•"/>
            </a:pPr>
            <a:r>
              <a:rPr lang="en-US" dirty="0">
                <a:solidFill>
                  <a:srgbClr val="202124"/>
                </a:solidFill>
              </a:rPr>
              <a:t>Office Hours: Thursday</a:t>
            </a:r>
            <a:endParaRPr lang="en-US" dirty="0"/>
          </a:p>
        </p:txBody>
      </p:sp>
      <p:sp>
        <p:nvSpPr>
          <p:cNvPr id="7" name="Text Placeholder 6">
            <a:extLst>
              <a:ext uri="{FF2B5EF4-FFF2-40B4-BE49-F238E27FC236}">
                <a16:creationId xmlns:a16="http://schemas.microsoft.com/office/drawing/2014/main" id="{5F5BF6A3-9A33-49E0-B1A9-745369ED6823}"/>
              </a:ext>
            </a:extLst>
          </p:cNvPr>
          <p:cNvSpPr>
            <a:spLocks noGrp="1"/>
          </p:cNvSpPr>
          <p:nvPr>
            <p:ph type="body" sz="quarter" idx="13"/>
          </p:nvPr>
        </p:nvSpPr>
        <p:spPr/>
        <p:txBody>
          <a:bodyPr/>
          <a:lstStyle/>
          <a:p>
            <a:r>
              <a:rPr lang="en-US" dirty="0"/>
              <a:t>Rebecca Torcia</a:t>
            </a:r>
          </a:p>
        </p:txBody>
      </p:sp>
      <p:sp>
        <p:nvSpPr>
          <p:cNvPr id="8" name="Text Placeholder 7">
            <a:extLst>
              <a:ext uri="{FF2B5EF4-FFF2-40B4-BE49-F238E27FC236}">
                <a16:creationId xmlns:a16="http://schemas.microsoft.com/office/drawing/2014/main" id="{7A27BCCD-E4E4-4CB3-8112-1DA06841AE3C}"/>
              </a:ext>
            </a:extLst>
          </p:cNvPr>
          <p:cNvSpPr>
            <a:spLocks noGrp="1"/>
          </p:cNvSpPr>
          <p:nvPr>
            <p:ph type="body" sz="half" idx="17"/>
          </p:nvPr>
        </p:nvSpPr>
        <p:spPr/>
        <p:txBody>
          <a:bodyPr/>
          <a:lstStyle/>
          <a:p>
            <a:pPr marL="285750" indent="-285750">
              <a:buFont typeface="Arial" panose="020B0604020202020204" pitchFamily="34" charset="0"/>
              <a:buChar char="•"/>
            </a:pPr>
            <a:r>
              <a:rPr lang="en-US" dirty="0">
                <a:hlinkClick r:id="rId4"/>
              </a:rPr>
              <a:t>torciar@springfieldpublicschools.com</a:t>
            </a:r>
            <a:endParaRPr lang="en-US" dirty="0"/>
          </a:p>
          <a:p>
            <a:pPr marL="285750" indent="-285750">
              <a:buFont typeface="Arial" panose="020B0604020202020204" pitchFamily="34" charset="0"/>
              <a:buChar char="•"/>
            </a:pPr>
            <a:r>
              <a:rPr lang="en-US" dirty="0"/>
              <a:t>Google number: (413) 308-2996</a:t>
            </a:r>
          </a:p>
          <a:p>
            <a:pPr marL="285750" indent="-285750">
              <a:buFont typeface="Arial" panose="020B0604020202020204" pitchFamily="34" charset="0"/>
              <a:buChar char="•"/>
            </a:pPr>
            <a:r>
              <a:rPr lang="en-US" dirty="0"/>
              <a:t>Office hours: Thursday</a:t>
            </a:r>
          </a:p>
        </p:txBody>
      </p:sp>
    </p:spTree>
    <p:extLst>
      <p:ext uri="{BB962C8B-B14F-4D97-AF65-F5344CB8AC3E}">
        <p14:creationId xmlns:p14="http://schemas.microsoft.com/office/powerpoint/2010/main" val="1775454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7320"/>
            <a:ext cx="11506200" cy="640080"/>
          </a:xfrm>
        </p:spPr>
        <p:txBody>
          <a:bodyPr>
            <a:normAutofit fontScale="90000"/>
          </a:bodyPr>
          <a:lstStyle/>
          <a:p>
            <a:r>
              <a:rPr lang="en-US" b="1" dirty="0"/>
              <a:t>Program Specific Safety Plan/Orientation</a:t>
            </a:r>
            <a:br>
              <a:rPr lang="en-US" dirty="0"/>
            </a:br>
            <a:endParaRPr lang="en-US" dirty="0"/>
          </a:p>
        </p:txBody>
      </p:sp>
      <p:sp>
        <p:nvSpPr>
          <p:cNvPr id="3" name="Content Placeholder 2"/>
          <p:cNvSpPr>
            <a:spLocks noGrp="1"/>
          </p:cNvSpPr>
          <p:nvPr>
            <p:ph sz="half" idx="1"/>
          </p:nvPr>
        </p:nvSpPr>
        <p:spPr>
          <a:xfrm>
            <a:off x="176464" y="2194559"/>
            <a:ext cx="5759116" cy="4478957"/>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lvl="0"/>
            <a:r>
              <a:rPr lang="en-US" sz="4500" u="sng" dirty="0">
                <a:ln w="0"/>
                <a:solidFill>
                  <a:schemeClr val="accent1"/>
                </a:solidFill>
                <a:effectLst>
                  <a:outerShdw blurRad="38100" dist="25400" dir="5400000" algn="ctr" rotWithShape="0">
                    <a:srgbClr val="6E747A">
                      <a:alpha val="43000"/>
                    </a:srgbClr>
                  </a:outerShdw>
                </a:effectLst>
              </a:rPr>
              <a:t>Washing hands</a:t>
            </a:r>
            <a:r>
              <a:rPr lang="en-US" sz="4500" dirty="0">
                <a:ln w="0"/>
                <a:solidFill>
                  <a:schemeClr val="accent1"/>
                </a:solidFill>
                <a:effectLst>
                  <a:outerShdw blurRad="38100" dist="25400" dir="5400000" algn="ctr" rotWithShape="0">
                    <a:srgbClr val="6E747A">
                      <a:alpha val="43000"/>
                    </a:srgbClr>
                  </a:outerShdw>
                </a:effectLst>
              </a:rPr>
              <a:t>: </a:t>
            </a:r>
            <a:r>
              <a:rPr lang="en-US" sz="4500" dirty="0"/>
              <a:t>Washing hands will prevent the spread of pathogenic organism to the patient. This is a major concern when we consider the patient’s safety.</a:t>
            </a:r>
          </a:p>
          <a:p>
            <a:pPr marL="0" lvl="0" indent="0">
              <a:buNone/>
            </a:pPr>
            <a:endParaRPr lang="en-US" sz="4500" dirty="0"/>
          </a:p>
          <a:p>
            <a:pPr lvl="0"/>
            <a:r>
              <a:rPr lang="en-US" sz="4500" u="sng" dirty="0">
                <a:ln w="0"/>
                <a:solidFill>
                  <a:schemeClr val="accent1"/>
                </a:solidFill>
                <a:effectLst>
                  <a:outerShdw blurRad="38100" dist="25400" dir="5400000" algn="ctr" rotWithShape="0">
                    <a:srgbClr val="6E747A">
                      <a:alpha val="43000"/>
                    </a:srgbClr>
                  </a:outerShdw>
                </a:effectLst>
              </a:rPr>
              <a:t>Identify patient</a:t>
            </a:r>
            <a:r>
              <a:rPr lang="en-US" sz="4500" dirty="0">
                <a:ln w="0"/>
                <a:solidFill>
                  <a:schemeClr val="accent1"/>
                </a:solidFill>
                <a:effectLst>
                  <a:outerShdw blurRad="38100" dist="25400" dir="5400000" algn="ctr" rotWithShape="0">
                    <a:srgbClr val="6E747A">
                      <a:alpha val="43000"/>
                    </a:srgbClr>
                  </a:outerShdw>
                </a:effectLst>
              </a:rPr>
              <a:t>:</a:t>
            </a:r>
            <a:r>
              <a:rPr lang="en-US" sz="4500" b="1" dirty="0"/>
              <a:t> </a:t>
            </a:r>
            <a:r>
              <a:rPr lang="en-US" sz="4500" dirty="0"/>
              <a:t>Misidentification is a major safety hazard. Always make sure you have the patient who needs the treatment or medication to be administered. </a:t>
            </a:r>
          </a:p>
          <a:p>
            <a:pPr marL="0" indent="0">
              <a:buNone/>
            </a:pPr>
            <a:endParaRPr lang="en-US" dirty="0"/>
          </a:p>
        </p:txBody>
      </p:sp>
      <p:sp>
        <p:nvSpPr>
          <p:cNvPr id="5" name="TextBox 4"/>
          <p:cNvSpPr txBox="1"/>
          <p:nvPr/>
        </p:nvSpPr>
        <p:spPr>
          <a:xfrm>
            <a:off x="4594860" y="1657290"/>
            <a:ext cx="10477500" cy="800219"/>
          </a:xfrm>
          <a:prstGeom prst="rect">
            <a:avLst/>
          </a:prstGeom>
          <a:noFill/>
        </p:spPr>
        <p:txBody>
          <a:bodyPr wrap="square" rtlCol="0">
            <a:spAutoFit/>
          </a:bodyPr>
          <a:lstStyle/>
          <a:p>
            <a:r>
              <a:rPr lang="en-US" sz="2800" b="1" u="sng" dirty="0"/>
              <a:t>Patient Safety</a:t>
            </a:r>
            <a:endParaRPr lang="en-US" sz="2800" b="1" dirty="0"/>
          </a:p>
          <a:p>
            <a:endParaRPr lang="en-US" dirty="0"/>
          </a:p>
        </p:txBody>
      </p:sp>
      <p:sp>
        <p:nvSpPr>
          <p:cNvPr id="6" name="Content Placeholder 2"/>
          <p:cNvSpPr>
            <a:spLocks noGrp="1"/>
          </p:cNvSpPr>
          <p:nvPr>
            <p:ph sz="half" idx="1"/>
          </p:nvPr>
        </p:nvSpPr>
        <p:spPr>
          <a:xfrm>
            <a:off x="6224337" y="2194559"/>
            <a:ext cx="5855368" cy="4478957"/>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lvl="0"/>
            <a:r>
              <a:rPr lang="en-US" sz="4500" u="sng" dirty="0">
                <a:ln w="0"/>
                <a:solidFill>
                  <a:schemeClr val="accent1"/>
                </a:solidFill>
                <a:effectLst>
                  <a:outerShdw blurRad="38100" dist="25400" dir="5400000" algn="ctr" rotWithShape="0">
                    <a:srgbClr val="6E747A">
                      <a:alpha val="43000"/>
                    </a:srgbClr>
                  </a:outerShdw>
                </a:effectLst>
              </a:rPr>
              <a:t>Explain the procedures to the patient</a:t>
            </a:r>
            <a:r>
              <a:rPr lang="en-US" sz="4500" dirty="0">
                <a:ln w="0"/>
                <a:solidFill>
                  <a:schemeClr val="accent1"/>
                </a:solidFill>
                <a:effectLst>
                  <a:outerShdw blurRad="38100" dist="25400" dir="5400000" algn="ctr" rotWithShape="0">
                    <a:srgbClr val="6E747A">
                      <a:alpha val="43000"/>
                    </a:srgbClr>
                  </a:outerShdw>
                </a:effectLst>
              </a:rPr>
              <a:t>: </a:t>
            </a:r>
            <a:r>
              <a:rPr lang="en-US" sz="4500" dirty="0"/>
              <a:t>An informed patient is more likely to be a cooperative patient. A cooperative patient makes it easier to complete the task in a safe manner.</a:t>
            </a:r>
          </a:p>
          <a:p>
            <a:pPr marL="0" lvl="0" indent="0">
              <a:buNone/>
            </a:pPr>
            <a:endParaRPr lang="en-US" sz="4500" dirty="0"/>
          </a:p>
          <a:p>
            <a:r>
              <a:rPr lang="en-US" sz="4500" u="sng" dirty="0">
                <a:ln w="0"/>
                <a:solidFill>
                  <a:schemeClr val="accent1"/>
                </a:solidFill>
                <a:effectLst>
                  <a:outerShdw blurRad="38100" dist="25400" dir="5400000" algn="ctr" rotWithShape="0">
                    <a:srgbClr val="6E747A">
                      <a:alpha val="43000"/>
                    </a:srgbClr>
                  </a:outerShdw>
                </a:effectLst>
              </a:rPr>
              <a:t>Provide privacy</a:t>
            </a:r>
            <a:r>
              <a:rPr lang="en-US" sz="4500" dirty="0">
                <a:ln w="0"/>
                <a:solidFill>
                  <a:schemeClr val="accent1"/>
                </a:solidFill>
                <a:effectLst>
                  <a:outerShdw blurRad="38100" dist="25400" dir="5400000" algn="ctr" rotWithShape="0">
                    <a:srgbClr val="6E747A">
                      <a:alpha val="43000"/>
                    </a:srgbClr>
                  </a:outerShdw>
                </a:effectLst>
              </a:rPr>
              <a:t>: </a:t>
            </a:r>
            <a:r>
              <a:rPr lang="en-US" sz="4500" dirty="0"/>
              <a:t>One again, this will help assure a more cooperative, relaxed patient. One who is worried about having his body exposed to others, may be less cooperative, making it harder to complete procedure in a safe manner. (HIPAA)</a:t>
            </a:r>
          </a:p>
          <a:p>
            <a:pPr marL="0" indent="0">
              <a:buNone/>
            </a:pPr>
            <a:endParaRPr lang="en-US" dirty="0"/>
          </a:p>
        </p:txBody>
      </p:sp>
    </p:spTree>
    <p:extLst>
      <p:ext uri="{BB962C8B-B14F-4D97-AF65-F5344CB8AC3E}">
        <p14:creationId xmlns:p14="http://schemas.microsoft.com/office/powerpoint/2010/main" val="2320105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7320"/>
            <a:ext cx="11506200" cy="640080"/>
          </a:xfrm>
        </p:spPr>
        <p:txBody>
          <a:bodyPr>
            <a:normAutofit fontScale="90000"/>
          </a:bodyPr>
          <a:lstStyle/>
          <a:p>
            <a:r>
              <a:rPr lang="en-US" b="1" dirty="0"/>
              <a:t>Program Specific Safety Plan/Orientation</a:t>
            </a:r>
            <a:br>
              <a:rPr lang="en-US" dirty="0"/>
            </a:br>
            <a:endParaRPr lang="en-US" dirty="0"/>
          </a:p>
        </p:txBody>
      </p:sp>
      <p:sp>
        <p:nvSpPr>
          <p:cNvPr id="4" name="Content Placeholder 3"/>
          <p:cNvSpPr>
            <a:spLocks noGrp="1"/>
          </p:cNvSpPr>
          <p:nvPr>
            <p:ph sz="half" idx="2"/>
          </p:nvPr>
        </p:nvSpPr>
        <p:spPr>
          <a:xfrm>
            <a:off x="770022" y="2457509"/>
            <a:ext cx="3978442" cy="3558280"/>
          </a:xfrm>
        </p:spPr>
        <p:txBody>
          <a:bodyPr>
            <a:noAutofit/>
          </a:bodyPr>
          <a:lstStyle/>
          <a:p>
            <a:pPr lvl="0"/>
            <a:r>
              <a:rPr lang="en-US" sz="1800" u="sng" dirty="0">
                <a:ln w="0"/>
                <a:solidFill>
                  <a:schemeClr val="accent1"/>
                </a:solidFill>
                <a:effectLst>
                  <a:outerShdw blurRad="38100" dist="25400" dir="5400000" algn="ctr" rotWithShape="0">
                    <a:srgbClr val="6E747A">
                      <a:alpha val="43000"/>
                    </a:srgbClr>
                  </a:outerShdw>
                </a:effectLst>
              </a:rPr>
              <a:t>Leave patient comfortable, with call light in reach</a:t>
            </a:r>
            <a:r>
              <a:rPr lang="en-US" sz="1800" dirty="0">
                <a:ln w="0"/>
                <a:solidFill>
                  <a:schemeClr val="accent1"/>
                </a:solidFill>
                <a:effectLst>
                  <a:outerShdw blurRad="38100" dist="25400" dir="5400000" algn="ctr" rotWithShape="0">
                    <a:srgbClr val="6E747A">
                      <a:alpha val="43000"/>
                    </a:srgbClr>
                  </a:outerShdw>
                </a:effectLst>
              </a:rPr>
              <a:t>: </a:t>
            </a:r>
            <a:r>
              <a:rPr lang="en-US" sz="1800" dirty="0"/>
              <a:t>Making the patient comfortable with everything he needs will prevent him from trying to each for something or getting out of bed when he should not, resulting in a fall. Having the call light allows him to call for anything we may have forgotten.</a:t>
            </a:r>
          </a:p>
        </p:txBody>
      </p:sp>
      <p:sp>
        <p:nvSpPr>
          <p:cNvPr id="5" name="TextBox 4"/>
          <p:cNvSpPr txBox="1"/>
          <p:nvPr/>
        </p:nvSpPr>
        <p:spPr>
          <a:xfrm>
            <a:off x="3905049" y="1657290"/>
            <a:ext cx="10477500" cy="800219"/>
          </a:xfrm>
          <a:prstGeom prst="rect">
            <a:avLst/>
          </a:prstGeom>
          <a:noFill/>
        </p:spPr>
        <p:txBody>
          <a:bodyPr wrap="square" rtlCol="0">
            <a:spAutoFit/>
          </a:bodyPr>
          <a:lstStyle/>
          <a:p>
            <a:r>
              <a:rPr lang="en-US" sz="2800" b="1" u="sng" dirty="0"/>
              <a:t>Patient Safety </a:t>
            </a:r>
            <a:r>
              <a:rPr lang="en-US" sz="2800" b="1" dirty="0"/>
              <a:t>   Continued..</a:t>
            </a:r>
          </a:p>
          <a:p>
            <a:endParaRPr lang="en-US" dirty="0"/>
          </a:p>
        </p:txBody>
      </p:sp>
      <p:sp>
        <p:nvSpPr>
          <p:cNvPr id="7" name="TextBox 6"/>
          <p:cNvSpPr txBox="1"/>
          <p:nvPr/>
        </p:nvSpPr>
        <p:spPr>
          <a:xfrm>
            <a:off x="5839326" y="2457509"/>
            <a:ext cx="5229727" cy="3139321"/>
          </a:xfrm>
          <a:prstGeom prst="rect">
            <a:avLst/>
          </a:prstGeom>
          <a:noFill/>
        </p:spPr>
        <p:txBody>
          <a:bodyPr wrap="square" rtlCol="0">
            <a:spAutoFit/>
          </a:bodyPr>
          <a:lstStyle/>
          <a:p>
            <a:r>
              <a:rPr lang="en-US" u="sng" dirty="0">
                <a:ln w="0"/>
                <a:solidFill>
                  <a:schemeClr val="accent1"/>
                </a:solidFill>
                <a:effectLst>
                  <a:outerShdw blurRad="38100" dist="25400" dir="5400000" algn="ctr" rotWithShape="0">
                    <a:srgbClr val="6E747A">
                      <a:alpha val="43000"/>
                    </a:srgbClr>
                  </a:outerShdw>
                </a:effectLst>
              </a:rPr>
              <a:t>Preventing burns</a:t>
            </a:r>
            <a:r>
              <a:rPr lang="en-US" dirty="0">
                <a:ln w="0"/>
                <a:solidFill>
                  <a:schemeClr val="accent1"/>
                </a:solidFill>
                <a:effectLst>
                  <a:outerShdw blurRad="38100" dist="25400" dir="5400000" algn="ctr" rotWithShape="0">
                    <a:srgbClr val="6E747A">
                      <a:alpha val="43000"/>
                    </a:srgbClr>
                  </a:outerShdw>
                </a:effectLst>
              </a:rPr>
              <a:t>: </a:t>
            </a:r>
            <a:r>
              <a:rPr lang="en-US" dirty="0"/>
              <a:t>Check water temperature of solutions for bath water, enemas, hot wet packs and other treatments. Position the patient’s tray so hot liquids will not spill. Assist patent with hot liquids if they have difficulty in handling them alone. Check the skin frequently when treatments such as hot wet packs or heat lamps are used. Check electrical equipment for problems such as frayed cords or broken plugs before use.</a:t>
            </a:r>
          </a:p>
          <a:p>
            <a:endParaRPr lang="en-US" dirty="0"/>
          </a:p>
        </p:txBody>
      </p:sp>
    </p:spTree>
    <p:extLst>
      <p:ext uri="{BB962C8B-B14F-4D97-AF65-F5344CB8AC3E}">
        <p14:creationId xmlns:p14="http://schemas.microsoft.com/office/powerpoint/2010/main" val="4073358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mt="30000"/>
            <a:extLst>
              <a:ext uri="{28A0092B-C50C-407E-A947-70E740481C1C}">
                <a14:useLocalDpi xmlns:a14="http://schemas.microsoft.com/office/drawing/2010/main" val="0"/>
              </a:ext>
            </a:extLst>
          </a:blip>
          <a:srcRect/>
          <a:stretch/>
        </p:blipFill>
        <p:spPr>
          <a:xfrm>
            <a:off x="20" y="10"/>
            <a:ext cx="12191980"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p:txBody>
          <a:bodyPr>
            <a:normAutofit/>
          </a:bodyPr>
          <a:lstStyle/>
          <a:p>
            <a:pPr>
              <a:lnSpc>
                <a:spcPct val="70000"/>
              </a:lnSpc>
            </a:pPr>
            <a:r>
              <a:rPr lang="en-US" sz="2800" b="1"/>
              <a:t>Program Specific Safety Plan/Orientation</a:t>
            </a:r>
            <a:br>
              <a:rPr lang="en-US" sz="2800"/>
            </a:br>
            <a:r>
              <a:rPr lang="en-US" sz="2800" b="1" u="sng"/>
              <a:t>Body Mechanics</a:t>
            </a:r>
            <a:br>
              <a:rPr lang="en-US" sz="2800" b="1"/>
            </a:br>
            <a:endParaRPr lang="en-US" sz="2800"/>
          </a:p>
        </p:txBody>
      </p:sp>
      <p:sp>
        <p:nvSpPr>
          <p:cNvPr id="3" name="Content Placeholder 2"/>
          <p:cNvSpPr>
            <a:spLocks noGrp="1"/>
          </p:cNvSpPr>
          <p:nvPr>
            <p:ph idx="1"/>
          </p:nvPr>
        </p:nvSpPr>
        <p:spPr>
          <a:xfrm>
            <a:off x="685800" y="2194560"/>
            <a:ext cx="10820400" cy="4024125"/>
          </a:xfrm>
        </p:spPr>
        <p:txBody>
          <a:bodyPr>
            <a:normAutofit/>
          </a:bodyPr>
          <a:lstStyle/>
          <a:p>
            <a:pPr marL="0" indent="0" algn="ctr">
              <a:buNone/>
            </a:pPr>
            <a:r>
              <a:rPr lang="en-US" sz="2400" b="1" dirty="0"/>
              <a:t>Body mechanics refers to the efficient use of our bodies as we move and work. Good body mechanics prevent injury and fatigue, increase efficiency, improve health and appearance, and set good examples for others to follow</a:t>
            </a:r>
            <a:r>
              <a:rPr lang="en-US" dirty="0"/>
              <a:t>.</a:t>
            </a:r>
          </a:p>
          <a:p>
            <a:pPr marL="0" indent="0">
              <a:buNone/>
            </a:pPr>
            <a:endParaRPr lang="en-US" dirty="0"/>
          </a:p>
        </p:txBody>
      </p:sp>
    </p:spTree>
    <p:extLst>
      <p:ext uri="{BB962C8B-B14F-4D97-AF65-F5344CB8AC3E}">
        <p14:creationId xmlns:p14="http://schemas.microsoft.com/office/powerpoint/2010/main" val="3790573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Program Specific Safety Plan/Orientation</a:t>
            </a:r>
            <a:br>
              <a:rPr lang="en-US" dirty="0"/>
            </a:br>
            <a:r>
              <a:rPr lang="en-US" sz="3100" b="1" u="sng" dirty="0"/>
              <a:t>Body Mechanics</a:t>
            </a:r>
            <a:endParaRPr lang="en-US" dirty="0"/>
          </a:p>
        </p:txBody>
      </p:sp>
      <p:sp>
        <p:nvSpPr>
          <p:cNvPr id="3" name="Content Placeholder 2"/>
          <p:cNvSpPr>
            <a:spLocks noGrp="1"/>
          </p:cNvSpPr>
          <p:nvPr>
            <p:ph idx="1"/>
          </p:nvPr>
        </p:nvSpPr>
        <p:spPr>
          <a:xfrm>
            <a:off x="5390146" y="2057402"/>
            <a:ext cx="6116053" cy="4161284"/>
          </a:xfrm>
        </p:spPr>
        <p:txBody>
          <a:bodyPr/>
          <a:lstStyle/>
          <a:p>
            <a:pPr marL="0" indent="0">
              <a:buNone/>
            </a:pPr>
            <a:r>
              <a:rPr lang="en-US" dirty="0"/>
              <a:t>Knowing the basic principles of physics at work in body mechanics will help make your work easier and more efficient. The center of gravity is the point in the body in which mass is centered. In humans that point is in the pelvic area. The important principle is the line of gravity, an imaginary vertical line that passes through the center of gravity.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2057401"/>
            <a:ext cx="4443663" cy="3332747"/>
          </a:xfrm>
          <a:prstGeom prst="rect">
            <a:avLst/>
          </a:prstGeom>
        </p:spPr>
      </p:pic>
    </p:spTree>
    <p:extLst>
      <p:ext uri="{BB962C8B-B14F-4D97-AF65-F5344CB8AC3E}">
        <p14:creationId xmlns:p14="http://schemas.microsoft.com/office/powerpoint/2010/main" val="2265052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Program Specific Safety Plan/Orientation</a:t>
            </a:r>
            <a:br>
              <a:rPr lang="en-US" dirty="0"/>
            </a:br>
            <a:r>
              <a:rPr lang="en-US" sz="3100" b="1" u="sng" dirty="0"/>
              <a:t>Body Mechanics</a:t>
            </a:r>
            <a:endParaRPr lang="en-US" dirty="0"/>
          </a:p>
        </p:txBody>
      </p:sp>
      <p:sp>
        <p:nvSpPr>
          <p:cNvPr id="3" name="Content Placeholder 2"/>
          <p:cNvSpPr>
            <a:spLocks noGrp="1"/>
          </p:cNvSpPr>
          <p:nvPr>
            <p:ph idx="1"/>
          </p:nvPr>
        </p:nvSpPr>
        <p:spPr>
          <a:xfrm>
            <a:off x="6015788" y="2057402"/>
            <a:ext cx="5490411" cy="4161284"/>
          </a:xfrm>
        </p:spPr>
        <p:txBody>
          <a:bodyPr/>
          <a:lstStyle/>
          <a:p>
            <a:pPr marL="0" indent="0">
              <a:buNone/>
            </a:pPr>
            <a:r>
              <a:rPr lang="en-US" dirty="0"/>
              <a:t>Balance is more stable when the base of the support is broad, and the line of gravity passes through the center of gravity and near the middle of the base of support. Balance is more stable when the center of gravity is low.</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24" y="1628327"/>
            <a:ext cx="4404742" cy="4307197"/>
          </a:xfrm>
          <a:prstGeom prst="rect">
            <a:avLst/>
          </a:prstGeom>
        </p:spPr>
      </p:pic>
    </p:spTree>
    <p:extLst>
      <p:ext uri="{BB962C8B-B14F-4D97-AF65-F5344CB8AC3E}">
        <p14:creationId xmlns:p14="http://schemas.microsoft.com/office/powerpoint/2010/main" val="2701213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alphaModFix amt="30000"/>
            <a:extLst>
              <a:ext uri="{28A0092B-C50C-407E-A947-70E740481C1C}">
                <a14:useLocalDpi xmlns:a14="http://schemas.microsoft.com/office/drawing/2010/main" val="0"/>
              </a:ext>
            </a:extLst>
          </a:blip>
          <a:srcRect t="13793"/>
          <a:stretch/>
        </p:blipFill>
        <p:spPr>
          <a:xfrm>
            <a:off x="20" y="10"/>
            <a:ext cx="12191980" cy="6857990"/>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a:lnSpc>
                <a:spcPct val="70000"/>
              </a:lnSpc>
            </a:pPr>
            <a:r>
              <a:rPr lang="en-US" sz="3700" b="1"/>
              <a:t>Program Specific Safety Plan/Orientation</a:t>
            </a:r>
            <a:br>
              <a:rPr lang="en-US" sz="3700"/>
            </a:br>
            <a:r>
              <a:rPr lang="en-US" sz="3700" b="1" u="sng"/>
              <a:t>Lifting</a:t>
            </a:r>
            <a:endParaRPr lang="en-US" sz="3700"/>
          </a:p>
        </p:txBody>
      </p:sp>
      <p:sp>
        <p:nvSpPr>
          <p:cNvPr id="5" name="TextBox 4"/>
          <p:cNvSpPr txBox="1"/>
          <p:nvPr/>
        </p:nvSpPr>
        <p:spPr>
          <a:xfrm>
            <a:off x="685800" y="5542149"/>
            <a:ext cx="10820400" cy="4024125"/>
          </a:xfrm>
          <a:prstGeom prst="rect">
            <a:avLst/>
          </a:prstGeom>
        </p:spPr>
        <p:txBody>
          <a:bodyPr vert="horz" lIns="91440" tIns="45720" rIns="91440" bIns="45720" rtlCol="0">
            <a:normAutofit/>
          </a:bodyPr>
          <a:lstStyle/>
          <a:p>
            <a:pPr algn="ctr" defTabSz="914400">
              <a:lnSpc>
                <a:spcPct val="90000"/>
              </a:lnSpc>
            </a:pPr>
            <a:r>
              <a:rPr lang="en-US" b="1" dirty="0"/>
              <a:t>We have many muscle groups to aid us in moving and working. Some are larger and stronger than others. If we use these large muscles, we can prevent injury to ourselves. The muscles of the upper arms and upper legs are larger ones. These are the muscles we want to use in lifting and moving. </a:t>
            </a:r>
          </a:p>
        </p:txBody>
      </p:sp>
    </p:spTree>
    <p:extLst>
      <p:ext uri="{BB962C8B-B14F-4D97-AF65-F5344CB8AC3E}">
        <p14:creationId xmlns:p14="http://schemas.microsoft.com/office/powerpoint/2010/main" val="1238151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680" y="5219703"/>
            <a:ext cx="2829320" cy="1619476"/>
          </a:xfrm>
          <a:prstGeom prst="rect">
            <a:avLst/>
          </a:prstGeom>
        </p:spPr>
      </p:pic>
      <p:sp>
        <p:nvSpPr>
          <p:cNvPr id="2" name="Title 1"/>
          <p:cNvSpPr>
            <a:spLocks noGrp="1"/>
          </p:cNvSpPr>
          <p:nvPr>
            <p:ph type="title"/>
          </p:nvPr>
        </p:nvSpPr>
        <p:spPr/>
        <p:txBody>
          <a:bodyPr>
            <a:normAutofit fontScale="90000"/>
          </a:bodyPr>
          <a:lstStyle/>
          <a:p>
            <a:r>
              <a:rPr lang="en-US" b="1" dirty="0"/>
              <a:t>Program Specific Safety Plan/Orientation</a:t>
            </a:r>
            <a:br>
              <a:rPr lang="en-US" dirty="0"/>
            </a:br>
            <a:r>
              <a:rPr lang="en-US" sz="3100" b="1" u="sng" dirty="0"/>
              <a:t>Lifting</a:t>
            </a:r>
            <a:endParaRPr lang="en-US" dirty="0"/>
          </a:p>
        </p:txBody>
      </p:sp>
      <p:sp>
        <p:nvSpPr>
          <p:cNvPr id="5" name="TextBox 4"/>
          <p:cNvSpPr txBox="1"/>
          <p:nvPr/>
        </p:nvSpPr>
        <p:spPr>
          <a:xfrm>
            <a:off x="256674" y="2406314"/>
            <a:ext cx="11249526" cy="923330"/>
          </a:xfrm>
          <a:prstGeom prst="rect">
            <a:avLst/>
          </a:prstGeom>
          <a:noFill/>
        </p:spPr>
        <p:txBody>
          <a:bodyPr wrap="square" rtlCol="0">
            <a:spAutoFit/>
          </a:bodyPr>
          <a:lstStyle/>
          <a:p>
            <a:pPr algn="ctr"/>
            <a:r>
              <a:rPr lang="en-US" b="1" dirty="0"/>
              <a:t>Our back muscles are not very large or strong. We want to spare them. There are several ways to make sure we use the right muscles groups.</a:t>
            </a:r>
          </a:p>
          <a:p>
            <a:endParaRPr lang="en-US" dirty="0"/>
          </a:p>
        </p:txBody>
      </p:sp>
      <p:sp>
        <p:nvSpPr>
          <p:cNvPr id="4" name="TextBox 3"/>
          <p:cNvSpPr txBox="1"/>
          <p:nvPr/>
        </p:nvSpPr>
        <p:spPr>
          <a:xfrm>
            <a:off x="497305" y="3015916"/>
            <a:ext cx="4828674" cy="3139321"/>
          </a:xfrm>
          <a:prstGeom prst="rect">
            <a:avLst/>
          </a:prstGeom>
          <a:noFill/>
        </p:spPr>
        <p:txBody>
          <a:bodyPr wrap="square" rtlCol="0">
            <a:spAutoFit/>
          </a:bodyPr>
          <a:lstStyle/>
          <a:p>
            <a:pPr marL="285750" lvl="0" indent="-285750">
              <a:buFont typeface="Arial" panose="020B0604020202020204" pitchFamily="34" charset="0"/>
              <a:buChar char="•"/>
            </a:pPr>
            <a:r>
              <a:rPr lang="en-US" dirty="0"/>
              <a:t>Bend the knees and keep the back straight when stooping and lifting</a:t>
            </a:r>
          </a:p>
          <a:p>
            <a:pPr marL="285750" lvl="0" indent="-285750">
              <a:buFont typeface="Arial" panose="020B0604020202020204" pitchFamily="34" charset="0"/>
              <a:buChar char="•"/>
            </a:pPr>
            <a:r>
              <a:rPr lang="en-US" dirty="0"/>
              <a:t>Get as close to the work as possible to prevent reaching. In the clinical area, some of our equipment is made to make this easier. Beds can be raised to a comfortable working level. Side rails can be lowered to get closer to the patient. </a:t>
            </a:r>
          </a:p>
          <a:p>
            <a:pPr marL="285750" lvl="0" indent="-285750">
              <a:buFont typeface="Arial" panose="020B0604020202020204" pitchFamily="34" charset="0"/>
              <a:buChar char="•"/>
            </a:pPr>
            <a:r>
              <a:rPr lang="en-US" dirty="0"/>
              <a:t>Use ladders or step stools to get closer to objects that are higher than we are. </a:t>
            </a:r>
          </a:p>
        </p:txBody>
      </p:sp>
      <p:sp>
        <p:nvSpPr>
          <p:cNvPr id="6" name="TextBox 5"/>
          <p:cNvSpPr txBox="1"/>
          <p:nvPr/>
        </p:nvSpPr>
        <p:spPr>
          <a:xfrm>
            <a:off x="6186236" y="3092570"/>
            <a:ext cx="4459706" cy="3139321"/>
          </a:xfrm>
          <a:prstGeom prst="rect">
            <a:avLst/>
          </a:prstGeom>
          <a:noFill/>
        </p:spPr>
        <p:txBody>
          <a:bodyPr wrap="square" rtlCol="0">
            <a:spAutoFit/>
          </a:bodyPr>
          <a:lstStyle/>
          <a:p>
            <a:pPr marL="285750" lvl="0" indent="-285750">
              <a:buFont typeface="Arial" panose="020B0604020202020204" pitchFamily="34" charset="0"/>
              <a:buChar char="•"/>
            </a:pPr>
            <a:r>
              <a:rPr lang="en-US" dirty="0"/>
              <a:t>Carry objects close to the body.</a:t>
            </a:r>
          </a:p>
          <a:p>
            <a:pPr marL="285750" lvl="0" indent="-285750">
              <a:buFont typeface="Arial" panose="020B0604020202020204" pitchFamily="34" charset="0"/>
              <a:buChar char="•"/>
            </a:pPr>
            <a:r>
              <a:rPr lang="en-US" dirty="0"/>
              <a:t>Avoid twisting with a load.</a:t>
            </a:r>
          </a:p>
          <a:p>
            <a:pPr marL="285750" lvl="0" indent="-285750">
              <a:buFont typeface="Arial" panose="020B0604020202020204" pitchFamily="34" charset="0"/>
              <a:buChar char="•"/>
            </a:pPr>
            <a:r>
              <a:rPr lang="en-US" dirty="0"/>
              <a:t>Avoid sudden jerking movements when lifting.</a:t>
            </a:r>
          </a:p>
          <a:p>
            <a:pPr marL="285750" lvl="0" indent="-285750">
              <a:buFont typeface="Arial" panose="020B0604020202020204" pitchFamily="34" charset="0"/>
              <a:buChar char="•"/>
            </a:pPr>
            <a:r>
              <a:rPr lang="en-US" dirty="0"/>
              <a:t>Slide, roll or pivot an object to avoid lifting whenever possible.</a:t>
            </a:r>
          </a:p>
          <a:p>
            <a:pPr marL="285750" lvl="0" indent="-285750">
              <a:buFont typeface="Arial" panose="020B0604020202020204" pitchFamily="34" charset="0"/>
              <a:buChar char="•"/>
            </a:pPr>
            <a:r>
              <a:rPr lang="en-US" dirty="0"/>
              <a:t>Use body weight to push or pull an object.</a:t>
            </a:r>
          </a:p>
          <a:p>
            <a:pPr marL="285750" lvl="0" indent="-285750">
              <a:buFont typeface="Arial" panose="020B0604020202020204" pitchFamily="34" charset="0"/>
              <a:buChar char="•"/>
            </a:pPr>
            <a:r>
              <a:rPr lang="en-US" dirty="0"/>
              <a:t>Face the work to be done.</a:t>
            </a:r>
          </a:p>
          <a:p>
            <a:pPr marL="285750" lvl="0" indent="-285750">
              <a:buFont typeface="Arial" panose="020B0604020202020204" pitchFamily="34" charset="0"/>
              <a:buChar char="•"/>
            </a:pPr>
            <a:r>
              <a:rPr lang="en-US" dirty="0"/>
              <a:t>Ask for help when the load is large.</a:t>
            </a:r>
          </a:p>
          <a:p>
            <a:endParaRPr lang="en-US" dirty="0"/>
          </a:p>
        </p:txBody>
      </p:sp>
    </p:spTree>
    <p:extLst>
      <p:ext uri="{BB962C8B-B14F-4D97-AF65-F5344CB8AC3E}">
        <p14:creationId xmlns:p14="http://schemas.microsoft.com/office/powerpoint/2010/main" val="1700048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0" y="764373"/>
            <a:ext cx="6832600" cy="1293028"/>
          </a:xfrm>
        </p:spPr>
        <p:txBody>
          <a:bodyPr vert="horz" lIns="91440" tIns="45720" rIns="91440" bIns="45720" rtlCol="0" anchor="ctr">
            <a:normAutofit fontScale="90000"/>
          </a:bodyPr>
          <a:lstStyle/>
          <a:p>
            <a:pPr>
              <a:lnSpc>
                <a:spcPct val="70000"/>
              </a:lnSpc>
            </a:pPr>
            <a:r>
              <a:rPr lang="en-US" sz="3700" b="1" dirty="0"/>
              <a:t>Program Specific Safety Plan/Orientation</a:t>
            </a:r>
            <a:br>
              <a:rPr lang="en-US" sz="3700" dirty="0"/>
            </a:br>
            <a:r>
              <a:rPr lang="en-US" sz="3100" b="1" u="sng" dirty="0"/>
              <a:t>Personal Protective Equipment Clothing</a:t>
            </a:r>
            <a:br>
              <a:rPr lang="en-US" sz="3100" b="1" u="sng" dirty="0"/>
            </a:br>
            <a:endParaRPr lang="en-US" sz="3100" b="1" u="sng" dirty="0"/>
          </a:p>
        </p:txBody>
      </p:sp>
      <p:sp>
        <p:nvSpPr>
          <p:cNvPr id="7" name="TextBox 6"/>
          <p:cNvSpPr txBox="1"/>
          <p:nvPr/>
        </p:nvSpPr>
        <p:spPr>
          <a:xfrm>
            <a:off x="4673600" y="2194560"/>
            <a:ext cx="6832600" cy="4024125"/>
          </a:xfrm>
          <a:prstGeom prst="rect">
            <a:avLst/>
          </a:prstGeom>
        </p:spPr>
        <p:txBody>
          <a:bodyPr vert="horz" lIns="91440" tIns="45720" rIns="91440" bIns="45720" rtlCol="0">
            <a:normAutofit/>
          </a:bodyPr>
          <a:lstStyle/>
          <a:p>
            <a:pPr indent="-228600" defTabSz="914400">
              <a:lnSpc>
                <a:spcPct val="90000"/>
              </a:lnSpc>
              <a:buFont typeface="Arial" panose="020B0604020202020204" pitchFamily="34" charset="0"/>
              <a:buChar char="•"/>
            </a:pPr>
            <a:endParaRPr lang="en-US" dirty="0"/>
          </a:p>
        </p:txBody>
      </p:sp>
      <p:sp>
        <p:nvSpPr>
          <p:cNvPr id="3" name="TextBox 2"/>
          <p:cNvSpPr txBox="1"/>
          <p:nvPr/>
        </p:nvSpPr>
        <p:spPr>
          <a:xfrm>
            <a:off x="6400801" y="2057401"/>
            <a:ext cx="510539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Where there is a danger of flying particles or corrosive materials, teachers and students must wear protective goggles and/or face shields approved by SVS.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Teachers and students are required to wear safety glasses at all times in areas where there is a risk of eye injuries such as punctures, contusions or burns.</a:t>
            </a:r>
          </a:p>
          <a:p>
            <a:pPr marL="285750" indent="-285750">
              <a:buFont typeface="Arial" panose="020B0604020202020204" pitchFamily="34" charset="0"/>
              <a:buChar char="•"/>
            </a:pPr>
            <a:endParaRPr lang="en-US" dirty="0"/>
          </a:p>
        </p:txBody>
      </p:sp>
      <p:sp>
        <p:nvSpPr>
          <p:cNvPr id="5" name="TextBox 4"/>
          <p:cNvSpPr txBox="1"/>
          <p:nvPr/>
        </p:nvSpPr>
        <p:spPr>
          <a:xfrm>
            <a:off x="6400801" y="4896538"/>
            <a:ext cx="510539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Teachers and students who need corrective lenses are required to wear only approved safety glasses, protective goggles, or other medically approved precautionary procedures when working in areas with harmful exposures, or risk of eye injury.</a:t>
            </a:r>
          </a:p>
          <a:p>
            <a:endParaRPr lang="en-US" dirty="0"/>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074582" y="2405156"/>
            <a:ext cx="5436065" cy="3057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9097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0" y="764373"/>
            <a:ext cx="6832600" cy="1293028"/>
          </a:xfrm>
        </p:spPr>
        <p:txBody>
          <a:bodyPr vert="horz" lIns="91440" tIns="45720" rIns="91440" bIns="45720" rtlCol="0" anchor="ctr">
            <a:normAutofit fontScale="90000"/>
          </a:bodyPr>
          <a:lstStyle/>
          <a:p>
            <a:pPr>
              <a:lnSpc>
                <a:spcPct val="70000"/>
              </a:lnSpc>
            </a:pPr>
            <a:r>
              <a:rPr lang="en-US" sz="3700" b="1" dirty="0"/>
              <a:t>Program Specific Safety Plan/Orientation</a:t>
            </a:r>
            <a:br>
              <a:rPr lang="en-US" sz="3700" dirty="0"/>
            </a:br>
            <a:r>
              <a:rPr lang="en-US" sz="3100" b="1" u="sng" dirty="0"/>
              <a:t>Personal Protective Equipment Clothing</a:t>
            </a:r>
            <a:br>
              <a:rPr lang="en-US" sz="3100" b="1" u="sng" dirty="0"/>
            </a:br>
            <a:endParaRPr lang="en-US" sz="3100" b="1" u="sng" dirty="0"/>
          </a:p>
        </p:txBody>
      </p:sp>
      <p:sp>
        <p:nvSpPr>
          <p:cNvPr id="7" name="TextBox 6"/>
          <p:cNvSpPr txBox="1"/>
          <p:nvPr/>
        </p:nvSpPr>
        <p:spPr>
          <a:xfrm>
            <a:off x="4673600" y="2194560"/>
            <a:ext cx="6832600" cy="4024125"/>
          </a:xfrm>
          <a:prstGeom prst="rect">
            <a:avLst/>
          </a:prstGeom>
        </p:spPr>
        <p:txBody>
          <a:bodyPr vert="horz" lIns="91440" tIns="45720" rIns="91440" bIns="45720" rtlCol="0">
            <a:normAutofit/>
          </a:bodyPr>
          <a:lstStyle/>
          <a:p>
            <a:pPr indent="-228600" defTabSz="914400">
              <a:lnSpc>
                <a:spcPct val="90000"/>
              </a:lnSpc>
              <a:buFont typeface="Arial" panose="020B0604020202020204" pitchFamily="34" charset="0"/>
              <a:buChar char="•"/>
            </a:pPr>
            <a:endParaRPr lang="en-US" dirty="0"/>
          </a:p>
        </p:txBody>
      </p:sp>
      <p:sp>
        <p:nvSpPr>
          <p:cNvPr id="3" name="TextBox 2"/>
          <p:cNvSpPr txBox="1"/>
          <p:nvPr/>
        </p:nvSpPr>
        <p:spPr>
          <a:xfrm>
            <a:off x="5921115" y="1918741"/>
            <a:ext cx="533649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All safety equipment must be maintained in sanitary condition and ready for use. Report any defective equipment immediately.</a:t>
            </a:r>
          </a:p>
          <a:p>
            <a:pPr marL="285750" indent="-285750">
              <a:buFont typeface="Arial" panose="020B0604020202020204" pitchFamily="34" charset="0"/>
              <a:buChar char="•"/>
            </a:pPr>
            <a:r>
              <a:rPr lang="en-US" dirty="0"/>
              <a:t>An eye wash facility is located in each shop and the science labs.</a:t>
            </a:r>
          </a:p>
          <a:p>
            <a:pPr marL="285750" indent="-285750">
              <a:buFont typeface="Arial" panose="020B0604020202020204" pitchFamily="34" charset="0"/>
              <a:buChar char="•"/>
            </a:pPr>
            <a:r>
              <a:rPr lang="en-US" dirty="0"/>
              <a:t>If an irritant gets into a teacher or student’s eyes, call for medical assistance immediately and flush the eye out with clean water.</a:t>
            </a:r>
          </a:p>
          <a:p>
            <a:pPr marL="285750" indent="-285750">
              <a:buFont typeface="Arial" panose="020B0604020202020204" pitchFamily="34" charset="0"/>
              <a:buChar char="•"/>
            </a:pPr>
            <a:r>
              <a:rPr lang="en-US" dirty="0"/>
              <a:t>Food is not to be eaten in work areas, or in places where there is any danger of exposure to toxic materials or other health hazards.</a:t>
            </a:r>
          </a:p>
          <a:p>
            <a:pPr marL="285750" indent="-285750">
              <a:buFont typeface="Arial" panose="020B0604020202020204" pitchFamily="34" charset="0"/>
              <a:buChar char="•"/>
            </a:pPr>
            <a:r>
              <a:rPr lang="en-US" dirty="0"/>
              <a:t>In cases of cleaning toxic or hazardous materials, protective clothing provided must be worn.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962" y="2509355"/>
            <a:ext cx="5231567" cy="2942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9579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6DC4C138-BBE2-4601-9B27-F6960A44C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anks For Watching Lilac GIF - ThanksForWatching Thanks Lilac GIFs">
            <a:extLst>
              <a:ext uri="{FF2B5EF4-FFF2-40B4-BE49-F238E27FC236}">
                <a16:creationId xmlns:a16="http://schemas.microsoft.com/office/drawing/2014/main" id="{971D95FD-D2CB-4B28-AFE5-4650855642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2659700" y="873252"/>
            <a:ext cx="6872599"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15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AE55C5-97EB-4F19-83E6-12B02839502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3055"/>
          <a:stretch/>
        </p:blipFill>
        <p:spPr>
          <a:xfrm>
            <a:off x="870204" y="873252"/>
            <a:ext cx="10451592" cy="5111496"/>
          </a:xfrm>
          <a:prstGeom prst="rect">
            <a:avLst/>
          </a:prstGeom>
          <a:ln w="31750" cap="sq">
            <a:noFill/>
            <a:miter lim="800000"/>
          </a:ln>
        </p:spPr>
      </p:pic>
    </p:spTree>
    <p:extLst>
      <p:ext uri="{BB962C8B-B14F-4D97-AF65-F5344CB8AC3E}">
        <p14:creationId xmlns:p14="http://schemas.microsoft.com/office/powerpoint/2010/main" val="38932833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22CA-04FB-4C0D-88A4-FB1961D62A69}"/>
              </a:ext>
            </a:extLst>
          </p:cNvPr>
          <p:cNvSpPr>
            <a:spLocks noGrp="1"/>
          </p:cNvSpPr>
          <p:nvPr>
            <p:ph type="title"/>
          </p:nvPr>
        </p:nvSpPr>
        <p:spPr>
          <a:xfrm>
            <a:off x="619759" y="764373"/>
            <a:ext cx="6257291" cy="1293028"/>
          </a:xfrm>
        </p:spPr>
        <p:txBody>
          <a:bodyPr>
            <a:normAutofit/>
          </a:bodyPr>
          <a:lstStyle/>
          <a:p>
            <a:r>
              <a:rPr lang="en-US" dirty="0"/>
              <a:t>Mission Statement</a:t>
            </a:r>
          </a:p>
        </p:txBody>
      </p:sp>
      <p:sp>
        <p:nvSpPr>
          <p:cNvPr id="3" name="Content Placeholder 2">
            <a:extLst>
              <a:ext uri="{FF2B5EF4-FFF2-40B4-BE49-F238E27FC236}">
                <a16:creationId xmlns:a16="http://schemas.microsoft.com/office/drawing/2014/main" id="{54E1AF8B-BABD-4515-B8FC-58CC06BDF3C4}"/>
              </a:ext>
            </a:extLst>
          </p:cNvPr>
          <p:cNvSpPr>
            <a:spLocks noGrp="1"/>
          </p:cNvSpPr>
          <p:nvPr>
            <p:ph idx="1"/>
          </p:nvPr>
        </p:nvSpPr>
        <p:spPr>
          <a:xfrm>
            <a:off x="619760" y="2194560"/>
            <a:ext cx="6257290" cy="4024125"/>
          </a:xfrm>
        </p:spPr>
        <p:txBody>
          <a:bodyPr>
            <a:normAutofit/>
          </a:bodyPr>
          <a:lstStyle/>
          <a:p>
            <a:pPr marL="0" indent="0">
              <a:buNone/>
            </a:pPr>
            <a:r>
              <a:rPr lang="en-US" sz="2000" b="0" i="0">
                <a:effectLst/>
              </a:rPr>
              <a:t>The Allied Health Program at Roger L. Putnam is the most exciting technical education shop due to the diversity offered to our students to learn and implement knowledge and skills to provide high quality care to individuals in the community. The program allows students to provide a service within the community which will give them a sense of pride that they are enriching another individual and families’ life. We continue to strive and be one of the most popular shops at Roger L. Putnam because we provide a safe, clean, friendly, enriching, and creative environment to our students.</a:t>
            </a:r>
          </a:p>
          <a:p>
            <a:endParaRPr lang="en-US" sz="2000"/>
          </a:p>
        </p:txBody>
      </p:sp>
      <p:sp useBgFill="1">
        <p:nvSpPr>
          <p:cNvPr id="10" name="Rectangle 9">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and small hands holding red heart">
            <a:extLst>
              <a:ext uri="{FF2B5EF4-FFF2-40B4-BE49-F238E27FC236}">
                <a16:creationId xmlns:a16="http://schemas.microsoft.com/office/drawing/2014/main" id="{0F021B29-3CDF-4234-AAFB-08E13FC8563E}"/>
              </a:ext>
            </a:extLst>
          </p:cNvPr>
          <p:cNvPicPr>
            <a:picLocks noChangeAspect="1"/>
          </p:cNvPicPr>
          <p:nvPr/>
        </p:nvPicPr>
        <p:blipFill rotWithShape="1">
          <a:blip r:embed="rId2">
            <a:extLst>
              <a:ext uri="{28A0092B-C50C-407E-A947-70E740481C1C}">
                <a14:useLocalDpi xmlns:a14="http://schemas.microsoft.com/office/drawing/2010/main" val="0"/>
              </a:ext>
            </a:extLst>
          </a:blip>
          <a:srcRect l="9575" r="52100"/>
          <a:stretch/>
        </p:blipFill>
        <p:spPr>
          <a:xfrm>
            <a:off x="7519416" y="10"/>
            <a:ext cx="4672584" cy="6857989"/>
          </a:xfrm>
          <a:prstGeom prst="rect">
            <a:avLst/>
          </a:prstGeom>
        </p:spPr>
      </p:pic>
    </p:spTree>
    <p:extLst>
      <p:ext uri="{BB962C8B-B14F-4D97-AF65-F5344CB8AC3E}">
        <p14:creationId xmlns:p14="http://schemas.microsoft.com/office/powerpoint/2010/main" val="3302700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5B2F-723E-43B8-9954-15BB0B4DF93D}"/>
              </a:ext>
            </a:extLst>
          </p:cNvPr>
          <p:cNvSpPr>
            <a:spLocks noGrp="1"/>
          </p:cNvSpPr>
          <p:nvPr>
            <p:ph type="title"/>
          </p:nvPr>
        </p:nvSpPr>
        <p:spPr>
          <a:xfrm>
            <a:off x="619759" y="764373"/>
            <a:ext cx="6257291" cy="1293028"/>
          </a:xfrm>
        </p:spPr>
        <p:txBody>
          <a:bodyPr>
            <a:normAutofit/>
          </a:bodyPr>
          <a:lstStyle/>
          <a:p>
            <a:r>
              <a:rPr lang="en-US" dirty="0"/>
              <a:t>Course Objectives</a:t>
            </a:r>
          </a:p>
        </p:txBody>
      </p:sp>
      <p:sp>
        <p:nvSpPr>
          <p:cNvPr id="3" name="Content Placeholder 2">
            <a:extLst>
              <a:ext uri="{FF2B5EF4-FFF2-40B4-BE49-F238E27FC236}">
                <a16:creationId xmlns:a16="http://schemas.microsoft.com/office/drawing/2014/main" id="{AE327E85-86E7-4327-AE13-A065D4915729}"/>
              </a:ext>
            </a:extLst>
          </p:cNvPr>
          <p:cNvSpPr>
            <a:spLocks noGrp="1"/>
          </p:cNvSpPr>
          <p:nvPr>
            <p:ph idx="1"/>
          </p:nvPr>
        </p:nvSpPr>
        <p:spPr>
          <a:xfrm>
            <a:off x="619760" y="2194560"/>
            <a:ext cx="6257290" cy="4024125"/>
          </a:xfrm>
        </p:spPr>
        <p:txBody>
          <a:bodyPr>
            <a:normAutofit lnSpcReduction="10000"/>
          </a:bodyPr>
          <a:lstStyle/>
          <a:p>
            <a:r>
              <a:rPr lang="en-US" sz="1700" b="0" i="0" dirty="0">
                <a:effectLst/>
              </a:rPr>
              <a:t>Students will obtain hands on experience following the standards set by the Department of Education in our hospital lab, to obtain practice on their skills for their CNA licensure daily at school.</a:t>
            </a:r>
          </a:p>
          <a:p>
            <a:r>
              <a:rPr lang="en-US" sz="1700" b="0" i="0" dirty="0">
                <a:effectLst/>
              </a:rPr>
              <a:t>They will obtain 21 hours out in the community at a long-term care facility totaling 75 hours of course instruction.</a:t>
            </a:r>
          </a:p>
          <a:p>
            <a:r>
              <a:rPr lang="en-US" sz="1700" b="0" i="0" dirty="0">
                <a:effectLst/>
              </a:rPr>
              <a:t>Students will obtain lectures following the standards set by the Department of Education prior to lab time to insure they fully understand the purpose of the skills they are performing in the hospital lab and out in different clinical settings in the community. This information will ensure our students have a sound knowledge base to provide an optimal level of care to their patients once they obtain their Certified Nursing Assistant licensure</a:t>
            </a:r>
          </a:p>
          <a:p>
            <a:r>
              <a:rPr lang="en-US" sz="1700" b="0" i="0" dirty="0">
                <a:effectLst/>
              </a:rPr>
              <a:t>Students will develop interpersonal, organizational and problem-solving skills.</a:t>
            </a:r>
          </a:p>
          <a:p>
            <a:endParaRPr lang="en-US" sz="1700" dirty="0"/>
          </a:p>
        </p:txBody>
      </p:sp>
      <p:sp useBgFill="1">
        <p:nvSpPr>
          <p:cNvPr id="10" name="Rectangle 9">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oks stacked on a table">
            <a:extLst>
              <a:ext uri="{FF2B5EF4-FFF2-40B4-BE49-F238E27FC236}">
                <a16:creationId xmlns:a16="http://schemas.microsoft.com/office/drawing/2014/main" id="{08F44925-E4DC-477D-A21D-4445DCF85D27}"/>
              </a:ext>
            </a:extLst>
          </p:cNvPr>
          <p:cNvPicPr>
            <a:picLocks noChangeAspect="1"/>
          </p:cNvPicPr>
          <p:nvPr/>
        </p:nvPicPr>
        <p:blipFill rotWithShape="1">
          <a:blip r:embed="rId3">
            <a:extLst>
              <a:ext uri="{28A0092B-C50C-407E-A947-70E740481C1C}">
                <a14:useLocalDpi xmlns:a14="http://schemas.microsoft.com/office/drawing/2010/main" val="0"/>
              </a:ext>
            </a:extLst>
          </a:blip>
          <a:srcRect l="28011" r="26509" b="-1"/>
          <a:stretch/>
        </p:blipFill>
        <p:spPr>
          <a:xfrm>
            <a:off x="7519416" y="10"/>
            <a:ext cx="4672584" cy="6857989"/>
          </a:xfrm>
          <a:prstGeom prst="rect">
            <a:avLst/>
          </a:prstGeom>
        </p:spPr>
      </p:pic>
    </p:spTree>
    <p:extLst>
      <p:ext uri="{BB962C8B-B14F-4D97-AF65-F5344CB8AC3E}">
        <p14:creationId xmlns:p14="http://schemas.microsoft.com/office/powerpoint/2010/main" val="1480317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assisting</a:t>
            </a:r>
          </a:p>
        </p:txBody>
      </p:sp>
      <p:sp>
        <p:nvSpPr>
          <p:cNvPr id="3" name="Content Placeholder 2"/>
          <p:cNvSpPr>
            <a:spLocks noGrp="1"/>
          </p:cNvSpPr>
          <p:nvPr>
            <p:ph idx="1"/>
          </p:nvPr>
        </p:nvSpPr>
        <p:spPr>
          <a:xfrm>
            <a:off x="1295401" y="2556931"/>
            <a:ext cx="9601196" cy="3618581"/>
          </a:xfrm>
        </p:spPr>
        <p:txBody>
          <a:bodyPr>
            <a:normAutofit/>
          </a:bodyPr>
          <a:lstStyle/>
          <a:p>
            <a:r>
              <a:rPr lang="en-US" b="1" dirty="0"/>
              <a:t>11</a:t>
            </a:r>
            <a:r>
              <a:rPr lang="en-US" b="1" baseline="30000" dirty="0"/>
              <a:t>th</a:t>
            </a:r>
            <a:r>
              <a:rPr lang="en-US" b="1" dirty="0"/>
              <a:t> grade: </a:t>
            </a:r>
            <a:r>
              <a:rPr lang="en-US" dirty="0"/>
              <a:t>Health Assisting is a vocational technical program with the primary focus being the C.N.A. curriculum. Students learn their skills within Putnam’s state of the art hospital lab such as the simulation lab and the knowledge and skills of our staff (Registered Nurses).</a:t>
            </a:r>
          </a:p>
          <a:p>
            <a:r>
              <a:rPr lang="en-US" b="1" dirty="0"/>
              <a:t>12</a:t>
            </a:r>
            <a:r>
              <a:rPr lang="en-US" b="1" baseline="30000" dirty="0"/>
              <a:t>th</a:t>
            </a:r>
            <a:r>
              <a:rPr lang="en-US" b="1" dirty="0"/>
              <a:t> grade: </a:t>
            </a:r>
            <a:r>
              <a:rPr lang="en-US" dirty="0"/>
              <a:t>Health Assisting is a vocational technical program that provides students with opportunities to provide direct and indirect care to individuals in the community under the direction and supervision of our staff (Registered Nurses). Students will be able to expand and emphasize their skills and knowledge in order to obtain a Certified Nursing assistant licensure and provide quality care.</a:t>
            </a:r>
          </a:p>
          <a:p>
            <a:endParaRPr lang="en-US" sz="2000" dirty="0"/>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673540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A95E4BA3-EAAE-4D8C-945C-791970B3FFAF}"/>
              </a:ext>
            </a:extLst>
          </p:cNvPr>
          <p:cNvSpPr>
            <a:spLocks noGrp="1"/>
          </p:cNvSpPr>
          <p:nvPr>
            <p:ph type="title"/>
          </p:nvPr>
        </p:nvSpPr>
        <p:spPr>
          <a:xfrm>
            <a:off x="685800" y="1066163"/>
            <a:ext cx="3306744" cy="5148371"/>
          </a:xfrm>
        </p:spPr>
        <p:txBody>
          <a:bodyPr>
            <a:normAutofit/>
          </a:bodyPr>
          <a:lstStyle/>
          <a:p>
            <a:r>
              <a:rPr lang="en-US">
                <a:solidFill>
                  <a:schemeClr val="bg1"/>
                </a:solidFill>
              </a:rPr>
              <a:t>Syllabus</a:t>
            </a:r>
          </a:p>
        </p:txBody>
      </p:sp>
      <p:graphicFrame>
        <p:nvGraphicFramePr>
          <p:cNvPr id="5" name="Content Placeholder 2">
            <a:extLst>
              <a:ext uri="{FF2B5EF4-FFF2-40B4-BE49-F238E27FC236}">
                <a16:creationId xmlns:a16="http://schemas.microsoft.com/office/drawing/2014/main" id="{DD0F4CBA-730F-4E5B-8960-5CE93FEA2FE0}"/>
              </a:ext>
            </a:extLst>
          </p:cNvPr>
          <p:cNvGraphicFramePr>
            <a:graphicFrameLocks noGrp="1"/>
          </p:cNvGraphicFramePr>
          <p:nvPr>
            <p:ph idx="1"/>
            <p:extLst>
              <p:ext uri="{D42A27DB-BD31-4B8C-83A1-F6EECF244321}">
                <p14:modId xmlns:p14="http://schemas.microsoft.com/office/powerpoint/2010/main" val="934855904"/>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4873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9A82-B43F-4413-8FA7-667EDABA2FBF}"/>
              </a:ext>
            </a:extLst>
          </p:cNvPr>
          <p:cNvSpPr>
            <a:spLocks noGrp="1"/>
          </p:cNvSpPr>
          <p:nvPr>
            <p:ph type="title"/>
          </p:nvPr>
        </p:nvSpPr>
        <p:spPr>
          <a:xfrm>
            <a:off x="195209" y="1055077"/>
            <a:ext cx="4099389" cy="4794578"/>
          </a:xfrm>
        </p:spPr>
        <p:txBody>
          <a:bodyPr>
            <a:normAutofit/>
          </a:bodyPr>
          <a:lstStyle/>
          <a:p>
            <a:r>
              <a:rPr lang="en-US" sz="4100" dirty="0">
                <a:solidFill>
                  <a:srgbClr val="262626"/>
                </a:solidFill>
              </a:rPr>
              <a:t>Certification achieved in Allied Health</a:t>
            </a:r>
          </a:p>
        </p:txBody>
      </p:sp>
      <p:graphicFrame>
        <p:nvGraphicFramePr>
          <p:cNvPr id="5" name="Content Placeholder 2"/>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613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69FB5D36-B9B2-41A5-A6DF-2EB7463FA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AF074BEE-ECA5-4B19-A586-773023BA13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0F37B7A6-296C-4533-A114-1EFFD927F932}"/>
              </a:ext>
            </a:extLst>
          </p:cNvPr>
          <p:cNvSpPr>
            <a:spLocks noGrp="1"/>
          </p:cNvSpPr>
          <p:nvPr>
            <p:ph type="title"/>
          </p:nvPr>
        </p:nvSpPr>
        <p:spPr>
          <a:xfrm>
            <a:off x="685800" y="1317899"/>
            <a:ext cx="4753466" cy="1293028"/>
          </a:xfrm>
        </p:spPr>
        <p:txBody>
          <a:bodyPr>
            <a:normAutofit fontScale="90000"/>
          </a:bodyPr>
          <a:lstStyle/>
          <a:p>
            <a:pPr algn="ctr"/>
            <a:r>
              <a:rPr lang="en-US" b="0" i="0" dirty="0">
                <a:effectLst/>
                <a:latin typeface="Helvetica Neue"/>
              </a:rPr>
              <a:t>CVS Health Pharmacy Technician</a:t>
            </a:r>
            <a:endParaRPr lang="en-US" dirty="0"/>
          </a:p>
        </p:txBody>
      </p:sp>
      <p:sp>
        <p:nvSpPr>
          <p:cNvPr id="3" name="Content Placeholder 2">
            <a:extLst>
              <a:ext uri="{FF2B5EF4-FFF2-40B4-BE49-F238E27FC236}">
                <a16:creationId xmlns:a16="http://schemas.microsoft.com/office/drawing/2014/main" id="{4C9A9C5D-8EF0-4E6C-B290-20813CD94F75}"/>
              </a:ext>
            </a:extLst>
          </p:cNvPr>
          <p:cNvSpPr>
            <a:spLocks noGrp="1"/>
          </p:cNvSpPr>
          <p:nvPr>
            <p:ph idx="1"/>
          </p:nvPr>
        </p:nvSpPr>
        <p:spPr>
          <a:xfrm>
            <a:off x="685800" y="2762445"/>
            <a:ext cx="4753466" cy="3692301"/>
          </a:xfrm>
        </p:spPr>
        <p:txBody>
          <a:bodyPr>
            <a:normAutofit/>
          </a:bodyPr>
          <a:lstStyle/>
          <a:p>
            <a:pPr marL="0" indent="0">
              <a:buNone/>
            </a:pPr>
            <a:r>
              <a:rPr lang="en-US" dirty="0">
                <a:latin typeface="Helvetica Neue"/>
              </a:rPr>
              <a:t>Some of our students for CO OP will have the opportunity to become </a:t>
            </a:r>
            <a:r>
              <a:rPr lang="en-US" b="0" i="0" dirty="0">
                <a:effectLst/>
                <a:latin typeface="Helvetica Neue"/>
              </a:rPr>
              <a:t>a CVS Health Pharmacy Technician which allow them </a:t>
            </a:r>
            <a:r>
              <a:rPr lang="en-US" dirty="0">
                <a:latin typeface="Helvetica Neue"/>
              </a:rPr>
              <a:t>to use their knowledge</a:t>
            </a:r>
            <a:r>
              <a:rPr lang="en-US" b="0" i="0" dirty="0">
                <a:effectLst/>
                <a:latin typeface="Helvetica Neue"/>
              </a:rPr>
              <a:t> and skills to help thousands of people get the medications they need to improve their health. </a:t>
            </a:r>
            <a:endParaRPr lang="en-US" b="0" i="0" dirty="0">
              <a:effectLst/>
              <a:latin typeface="Times New Roman" panose="02020603050405020304" pitchFamily="18" charset="0"/>
            </a:endParaRPr>
          </a:p>
          <a:p>
            <a:endParaRPr lang="en-US" dirty="0">
              <a:latin typeface="Times New Roman" panose="02020603050405020304" pitchFamily="18" charset="0"/>
            </a:endParaRPr>
          </a:p>
          <a:p>
            <a:endParaRPr lang="en-US" b="0" i="0" dirty="0">
              <a:effectLst/>
              <a:latin typeface="Times New Roman" panose="02020603050405020304" pitchFamily="18" charset="0"/>
            </a:endParaRPr>
          </a:p>
          <a:p>
            <a:pPr marL="0" indent="0">
              <a:buNone/>
            </a:pPr>
            <a:endParaRPr lang="en-US" dirty="0"/>
          </a:p>
        </p:txBody>
      </p:sp>
      <p:sp>
        <p:nvSpPr>
          <p:cNvPr id="17" name="Rounded Rectangle 14">
            <a:extLst>
              <a:ext uri="{FF2B5EF4-FFF2-40B4-BE49-F238E27FC236}">
                <a16:creationId xmlns:a16="http://schemas.microsoft.com/office/drawing/2014/main" id="{033261CE-9527-4557-A0D0-7B09EF2E5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Day in the Life of a CVS Pharmacy Technician">
            <a:hlinkClick r:id="" action="ppaction://media"/>
            <a:extLst>
              <a:ext uri="{FF2B5EF4-FFF2-40B4-BE49-F238E27FC236}">
                <a16:creationId xmlns:a16="http://schemas.microsoft.com/office/drawing/2014/main" id="{CBB05110-9061-4763-9AFE-F16B9B58F829}"/>
              </a:ext>
            </a:extLst>
          </p:cNvPr>
          <p:cNvPicPr>
            <a:picLocks noRot="1" noChangeAspect="1"/>
          </p:cNvPicPr>
          <p:nvPr>
            <a:videoFile r:link="rId1"/>
          </p:nvPr>
        </p:nvPicPr>
        <p:blipFill>
          <a:blip r:embed="rId4"/>
          <a:stretch>
            <a:fillRect/>
          </a:stretch>
        </p:blipFill>
        <p:spPr>
          <a:xfrm>
            <a:off x="6407004" y="2322989"/>
            <a:ext cx="4683948" cy="2634720"/>
          </a:xfrm>
          <a:prstGeom prst="rect">
            <a:avLst/>
          </a:prstGeom>
        </p:spPr>
      </p:pic>
    </p:spTree>
    <p:extLst>
      <p:ext uri="{BB962C8B-B14F-4D97-AF65-F5344CB8AC3E}">
        <p14:creationId xmlns:p14="http://schemas.microsoft.com/office/powerpoint/2010/main" val="1504702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50B642D074944FB6AAB52FD423B989" ma:contentTypeVersion="5" ma:contentTypeDescription="Create a new document." ma:contentTypeScope="" ma:versionID="8cf0cf4f7cc95dbd8b95a9ced92b44f8">
  <xsd:schema xmlns:xsd="http://www.w3.org/2001/XMLSchema" xmlns:xs="http://www.w3.org/2001/XMLSchema" xmlns:p="http://schemas.microsoft.com/office/2006/metadata/properties" xmlns:ns2="945392b4-dac5-406c-8029-2726184eef8e" xmlns:ns3="298af30b-2ebf-4401-97a8-c1d2964e1502" targetNamespace="http://schemas.microsoft.com/office/2006/metadata/properties" ma:root="true" ma:fieldsID="c6585e70af85c33541b942528af6375e" ns2:_="" ns3:_="">
    <xsd:import namespace="945392b4-dac5-406c-8029-2726184eef8e"/>
    <xsd:import namespace="298af30b-2ebf-4401-97a8-c1d2964e15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392b4-dac5-406c-8029-2726184ee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8af30b-2ebf-4401-97a8-c1d2964e15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5BC16B-0E21-4590-A6D2-1A4D773984D0}"/>
</file>

<file path=customXml/itemProps2.xml><?xml version="1.0" encoding="utf-8"?>
<ds:datastoreItem xmlns:ds="http://schemas.openxmlformats.org/officeDocument/2006/customXml" ds:itemID="{577C61CA-8DEA-473E-A2B6-C45C16BE3DA1}"/>
</file>

<file path=customXml/itemProps3.xml><?xml version="1.0" encoding="utf-8"?>
<ds:datastoreItem xmlns:ds="http://schemas.openxmlformats.org/officeDocument/2006/customXml" ds:itemID="{C763F2A7-B1E2-4FA6-824E-14451C28F593}"/>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Widescreen</PresentationFormat>
  <Paragraphs>119</Paragraphs>
  <Slides>29</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Helvetica Neue</vt:lpstr>
      <vt:lpstr>Times New Roman</vt:lpstr>
      <vt:lpstr>Vapor Trail</vt:lpstr>
      <vt:lpstr>Health Assisting</vt:lpstr>
      <vt:lpstr>Health Assisting Teachers</vt:lpstr>
      <vt:lpstr>PowerPoint Presentation</vt:lpstr>
      <vt:lpstr>Mission Statement</vt:lpstr>
      <vt:lpstr>Course Objectives</vt:lpstr>
      <vt:lpstr>Health assisting</vt:lpstr>
      <vt:lpstr>Syllabus</vt:lpstr>
      <vt:lpstr>Certification achieved in Allied Health</vt:lpstr>
      <vt:lpstr>CVS Health Pharmacy Technician</vt:lpstr>
      <vt:lpstr>Certified Nursing Assistant</vt:lpstr>
      <vt:lpstr>Acute observation Rotation at Baystate medical center </vt:lpstr>
      <vt:lpstr>Health Assisting focus</vt:lpstr>
      <vt:lpstr>PowerPoint Presentation</vt:lpstr>
      <vt:lpstr>Equipment List</vt:lpstr>
      <vt:lpstr>Resource List </vt:lpstr>
      <vt:lpstr>Resource List Continued…</vt:lpstr>
      <vt:lpstr>Resource List         Continued…</vt:lpstr>
      <vt:lpstr>Resource List Continued…</vt:lpstr>
      <vt:lpstr>Health and Safety Policy Statement </vt:lpstr>
      <vt:lpstr>Program Specific Safety Plan/Orientation </vt:lpstr>
      <vt:lpstr>Program Specific Safety Plan/Orientation </vt:lpstr>
      <vt:lpstr>Program Specific Safety Plan/Orientation Body Mechanics </vt:lpstr>
      <vt:lpstr>Program Specific Safety Plan/Orientation Body Mechanics</vt:lpstr>
      <vt:lpstr>Program Specific Safety Plan/Orientation Body Mechanics</vt:lpstr>
      <vt:lpstr>Program Specific Safety Plan/Orientation Lifting</vt:lpstr>
      <vt:lpstr>Program Specific Safety Plan/Orientation Lifting</vt:lpstr>
      <vt:lpstr>Program Specific Safety Plan/Orientation Personal Protective Equipment Clothing </vt:lpstr>
      <vt:lpstr>Program Specific Safety Plan/Orientation Personal Protective Equipment Clothing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Assisting</dc:title>
  <dc:creator>Catarina Alves</dc:creator>
  <cp:lastModifiedBy>Catarina Alves</cp:lastModifiedBy>
  <cp:revision>1</cp:revision>
  <dcterms:created xsi:type="dcterms:W3CDTF">2020-10-20T21:12:15Z</dcterms:created>
  <dcterms:modified xsi:type="dcterms:W3CDTF">2020-10-20T21:12:30Z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0x010100B950B642D074944FB6AAB52FD423B989</vt:lpwstr>
  </property>
</Properties>
</file>