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61" r:id="rId7"/>
    <p:sldId id="258" r:id="rId8"/>
    <p:sldId id="259" r:id="rId9"/>
    <p:sldId id="260" r:id="rId10"/>
    <p:sldId id="265" r:id="rId11"/>
    <p:sldId id="267" r:id="rId12"/>
    <p:sldId id="262" r:id="rId13"/>
    <p:sldId id="263" r:id="rId14"/>
    <p:sldId id="264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7212C3-5D72-48B2-AC99-AE2086593013}" v="6" dt="2020-10-21T12:29:24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174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0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880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708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05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014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47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794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309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67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9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77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90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2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32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4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36692C-A0E1-4AC0-BF8E-B546187E90D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4DD74D-9E0B-4011-BD6E-21E027E8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0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customms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mailto:studenthelpdesk@springfieldpublicschool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llyd@springfieldpublicschools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4F60DB7-760F-4A52-859C-805A5BB51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423FFE-D989-4F8B-82C2-5E689EE44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9D8656F-8A82-4A0E-BE39-F0FE7FFE0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5BFD0B0-1906-4F1B-8E1B-D14A64B43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375BB1-19D5-488E-9361-9A1D06991D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8B63DD-5115-420A-A9E6-31C068DB1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619" y="3992371"/>
            <a:ext cx="9989677" cy="1186515"/>
          </a:xfrm>
        </p:spPr>
        <p:txBody>
          <a:bodyPr>
            <a:normAutofit/>
          </a:bodyPr>
          <a:lstStyle/>
          <a:p>
            <a:r>
              <a:rPr lang="en-US"/>
              <a:t>Ms. Jolly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37DC2-5176-4A4E-A3D6-706E9E4A2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8448" y="5345996"/>
            <a:ext cx="9603727" cy="5833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/>
              <a:t>9</a:t>
            </a:r>
            <a:r>
              <a:rPr lang="en-US" sz="1300" baseline="30000"/>
              <a:t>th</a:t>
            </a:r>
            <a:r>
              <a:rPr lang="en-US" sz="1300"/>
              <a:t> and 10</a:t>
            </a:r>
            <a:r>
              <a:rPr lang="en-US" sz="1300" baseline="30000"/>
              <a:t>th</a:t>
            </a:r>
            <a:r>
              <a:rPr lang="en-US" sz="1300"/>
              <a:t> Grade </a:t>
            </a:r>
          </a:p>
          <a:p>
            <a:pPr>
              <a:lnSpc>
                <a:spcPct val="90000"/>
              </a:lnSpc>
            </a:pPr>
            <a:r>
              <a:rPr lang="en-US" sz="1300"/>
              <a:t>Early Education teacher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2D7630-19B7-493F-95DC-788B9D334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2202" y="1092199"/>
            <a:ext cx="7240536" cy="2581147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92A459E-86C5-4E41-8B72-DF5A3E317B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" r="4" b="35572"/>
          <a:stretch/>
        </p:blipFill>
        <p:spPr>
          <a:xfrm>
            <a:off x="2636038" y="1258061"/>
            <a:ext cx="4039940" cy="2249424"/>
          </a:xfrm>
          <a:prstGeom prst="rect">
            <a:avLst/>
          </a:prstGeom>
        </p:spPr>
      </p:pic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6C61C10D-F121-41F7-8571-983E01C382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8" r="15348" b="-5"/>
          <a:stretch/>
        </p:blipFill>
        <p:spPr>
          <a:xfrm rot="5400000">
            <a:off x="7065712" y="1024295"/>
            <a:ext cx="2249424" cy="271695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329206-E892-41A9-AE89-606B51189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81200" y="5262441"/>
            <a:ext cx="822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107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C4018560-A1B9-4D3C-B032-951724CDD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C62B19BF-51B9-4290-AEA8-389BB4119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9940D90-AB68-4B4D-8001-839F3B28C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E0E095C-2B33-4957-9D0D-EE4ABDE1E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095A9A2-AE81-4840-9F6F-305708B87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80E036D-DDAD-4AFE-AB68-D910280A7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6A9BC876-571A-45A6-93A3-FB2839CE6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484B2EA-E61C-489C-A595-160191247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9E987F02-C120-4654-AD1E-98AF4B643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4E470B5-B546-4390-9A0D-408D49895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061B9CE-C400-4868-9385-01A0BBB98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40C49D50-A49B-4F80-81C4-05BBCF4B5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124B3AE-D38B-4A63-B422-F9792E745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208D2-5E6A-45E5-8209-7D4C14704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7385" y="2556932"/>
            <a:ext cx="6380065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/>
              <a:t>This was our incoming freshmen last year on their first day of shop!!</a:t>
            </a:r>
          </a:p>
          <a:p>
            <a:endParaRPr lang="en-US" sz="2800" b="1" dirty="0"/>
          </a:p>
          <a:p>
            <a:endParaRPr lang="en-US" sz="2800" b="1" dirty="0"/>
          </a:p>
        </p:txBody>
      </p:sp>
      <p:pic>
        <p:nvPicPr>
          <p:cNvPr id="6" name="Picture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50EB249B-8CAD-4A6E-BFDC-CBA500E773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952"/>
          <a:stretch/>
        </p:blipFill>
        <p:spPr>
          <a:xfrm>
            <a:off x="8137325" y="1158024"/>
            <a:ext cx="2839277" cy="2066544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9A49C3D-88D5-4683-8851-09408ACDDB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r="6" b="6"/>
          <a:stretch/>
        </p:blipFill>
        <p:spPr>
          <a:xfrm>
            <a:off x="8135453" y="3631646"/>
            <a:ext cx="2843021" cy="2066544"/>
          </a:xfrm>
          <a:prstGeom prst="rect">
            <a:avLst/>
          </a:prstGeom>
          <a:ln w="57150" cmpd="thickThin">
            <a:noFill/>
            <a:miter lim="800000"/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291141D-4B09-47AC-85EC-82721F8BE004}"/>
              </a:ext>
            </a:extLst>
          </p:cNvPr>
          <p:cNvSpPr txBox="1"/>
          <p:nvPr/>
        </p:nvSpPr>
        <p:spPr>
          <a:xfrm>
            <a:off x="3024072" y="3400992"/>
            <a:ext cx="6118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/>
          </a:p>
          <a:p>
            <a:endParaRPr lang="en-US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5BDCC-0780-469A-B61E-59E6DABC3588}"/>
              </a:ext>
            </a:extLst>
          </p:cNvPr>
          <p:cNvSpPr txBox="1"/>
          <p:nvPr/>
        </p:nvSpPr>
        <p:spPr>
          <a:xfrm>
            <a:off x="1661052" y="1065906"/>
            <a:ext cx="5315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Class of 2023</a:t>
            </a:r>
          </a:p>
        </p:txBody>
      </p:sp>
    </p:spTree>
    <p:extLst>
      <p:ext uri="{BB962C8B-B14F-4D97-AF65-F5344CB8AC3E}">
        <p14:creationId xmlns:p14="http://schemas.microsoft.com/office/powerpoint/2010/main" val="421346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C617B5E7-82EF-4F98-88F9-C0D5A5E8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DA38C96-883D-497B-8F5D-D7E435243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B488A02-ECF8-47A5-806C-8CDF9935E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0566D3B-3450-407D-9C9E-622BF0D97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4FE625F-F961-4FE5-95C8-0AE28A5D5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54A39E9-7329-429E-AA37-598874587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1D39ECD8-0E3E-43C1-9E56-3604E9A15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B592F0F-402B-4FF5-BC6B-00A02465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EF0DA20-3B85-45BF-BA3A-BFB1E844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777C3F1-A465-43B3-85B0-DD54F9F15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DB29FDA-E291-482E-AAF5-3E0C5C321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00024A88-E45C-43D3-B94F-346AF518B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3EFCDB-037C-4E3F-AC80-2998D0A98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Book Drive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FBD34B5-7777-4A8A-8ED2-97A4A3C27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E1ECD-6558-4ACC-BC03-D9E0DD728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7385" y="2556932"/>
            <a:ext cx="4567427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400" dirty="0"/>
              <a:t>Last year </a:t>
            </a:r>
            <a:r>
              <a:rPr lang="en-US" sz="2400"/>
              <a:t>10</a:t>
            </a:r>
            <a:r>
              <a:rPr lang="en-US" sz="2400" baseline="30000"/>
              <a:t>th</a:t>
            </a:r>
            <a:r>
              <a:rPr lang="en-US" sz="2400"/>
              <a:t> grade students </a:t>
            </a:r>
            <a:r>
              <a:rPr lang="en-US" sz="2400" dirty="0"/>
              <a:t>were able to collect over 50 books to donate to schools locally as well as the HCS </a:t>
            </a:r>
            <a:r>
              <a:rPr lang="en-US" sz="2400" dirty="0" err="1"/>
              <a:t>Headstart</a:t>
            </a:r>
            <a:r>
              <a:rPr lang="en-US" sz="2400" dirty="0"/>
              <a:t> classroom in Putnam. After collecting the books students had the opportunity to go to the classes and read to the students!  </a:t>
            </a:r>
          </a:p>
        </p:txBody>
      </p:sp>
      <p:pic>
        <p:nvPicPr>
          <p:cNvPr id="6" name="Picture Placeholder 5" descr="A picture containing person, indoor, window, sitting&#10;&#10;Description automatically generated">
            <a:extLst>
              <a:ext uri="{FF2B5EF4-FFF2-40B4-BE49-F238E27FC236}">
                <a16:creationId xmlns:a16="http://schemas.microsoft.com/office/drawing/2014/main" id="{6560A9E9-C835-4798-BDBC-FFAF90DD87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 t="-1" r="6416" b="-1"/>
          <a:stretch/>
        </p:blipFill>
        <p:spPr>
          <a:xfrm>
            <a:off x="6070790" y="821175"/>
            <a:ext cx="2584054" cy="2494531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18F8D27-BFDB-4BF9-A512-FF930275B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B58AF1F-2D8E-44C1-B872-83A84B8EE1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r="6567" b="-1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C97143E-F556-46C4-ABA3-055576282A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r="-2" b="15547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7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F202D4-A74B-494B-BE17-A7F459AC0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800" b="1" i="0">
                <a:effectLst/>
                <a:latin typeface="Open Sans"/>
              </a:rPr>
            </a:br>
            <a:r>
              <a:rPr lang="en-US" sz="2800" b="1" i="0">
                <a:effectLst/>
                <a:latin typeface="Open Sans"/>
              </a:rPr>
              <a:t>Student Help Desk</a:t>
            </a:r>
            <a:br>
              <a:rPr lang="en-US" sz="2800" b="0" i="0">
                <a:effectLst/>
                <a:latin typeface="Segoe UI" panose="020B0502040204020203" pitchFamily="34" charset="0"/>
              </a:rPr>
            </a:br>
            <a:endParaRPr lang="en-US" sz="28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F3CE30-C015-4394-A363-32480C0C7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</p:spPr>
        <p:txBody>
          <a:bodyPr>
            <a:normAutofit/>
          </a:bodyPr>
          <a:lstStyle/>
          <a:p>
            <a:r>
              <a:rPr lang="en-US" sz="2200" b="0" i="0">
                <a:effectLst/>
                <a:latin typeface="Segoe UI" panose="020B0502040204020203" pitchFamily="34" charset="0"/>
              </a:rPr>
              <a:t>Students facing school-related technology issues may receive assistance by call, email or live chat.</a:t>
            </a:r>
            <a:br>
              <a:rPr lang="en-US" sz="2200" b="0" i="0">
                <a:effectLst/>
                <a:latin typeface="Segoe UI" panose="020B0502040204020203" pitchFamily="34" charset="0"/>
              </a:rPr>
            </a:br>
            <a:endParaRPr lang="en-US" sz="2200" b="0" i="0">
              <a:effectLst/>
              <a:latin typeface="Segoe UI" panose="020B0502040204020203" pitchFamily="34" charset="0"/>
            </a:endParaRPr>
          </a:p>
          <a:p>
            <a:r>
              <a:rPr lang="en-US" sz="2200" b="1" i="0">
                <a:effectLst/>
                <a:latin typeface="Open Sans"/>
              </a:rPr>
              <a:t>PHONE:</a:t>
            </a:r>
            <a:r>
              <a:rPr lang="en-US" sz="2200" b="0" i="0">
                <a:effectLst/>
                <a:latin typeface="Segoe UI" panose="020B0502040204020203" pitchFamily="34" charset="0"/>
              </a:rPr>
              <a:t>   (866) 552-0486</a:t>
            </a:r>
          </a:p>
          <a:p>
            <a:r>
              <a:rPr lang="en-US" sz="2200" b="1" i="0">
                <a:effectLst/>
                <a:latin typeface="Open Sans"/>
              </a:rPr>
              <a:t>LIVE CHAT:</a:t>
            </a:r>
            <a:r>
              <a:rPr lang="en-US" sz="2200" b="0" i="0">
                <a:effectLst/>
                <a:latin typeface="Segoe UI" panose="020B0502040204020203" pitchFamily="34" charset="0"/>
              </a:rPr>
              <a:t> </a:t>
            </a:r>
            <a:r>
              <a:rPr lang="en-US" sz="2200" b="0" i="0" u="none" strike="noStrike">
                <a:effectLst/>
                <a:latin typeface="Segoe UI" panose="020B0502040204020203" pitchFamily="34" charset="0"/>
                <a:hlinkClick r:id="rId3"/>
              </a:rPr>
              <a:t>https://support.customms.com</a:t>
            </a:r>
            <a:endParaRPr lang="en-US" sz="2200" b="0" i="0">
              <a:effectLst/>
              <a:latin typeface="Segoe UI" panose="020B0502040204020203" pitchFamily="34" charset="0"/>
            </a:endParaRPr>
          </a:p>
          <a:p>
            <a:r>
              <a:rPr lang="en-US" sz="2200" b="1" i="0">
                <a:effectLst/>
                <a:latin typeface="Open Sans"/>
              </a:rPr>
              <a:t>EMAIL:</a:t>
            </a:r>
            <a:r>
              <a:rPr lang="en-US" sz="2200" b="0" i="0">
                <a:effectLst/>
                <a:latin typeface="Segoe UI" panose="020B0502040204020203" pitchFamily="34" charset="0"/>
              </a:rPr>
              <a:t>     </a:t>
            </a:r>
            <a:r>
              <a:rPr lang="en-US" sz="2200" b="0" i="0" u="none" strike="noStrike">
                <a:effectLst/>
                <a:latin typeface="Segoe UI" panose="020B0502040204020203" pitchFamily="34" charset="0"/>
                <a:hlinkClick r:id="rId4"/>
              </a:rPr>
              <a:t>studenthelpdesk@springfieldpublicschools.com</a:t>
            </a:r>
            <a:endParaRPr lang="en-US" sz="2200" b="0" i="0">
              <a:effectLst/>
              <a:latin typeface="Segoe UI" panose="020B0502040204020203" pitchFamily="34" charset="0"/>
            </a:endParaRPr>
          </a:p>
          <a:p>
            <a:endParaRPr lang="en-US" sz="22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A17DEFE-01DC-431B-B10F-5E130571D5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3719" b="-6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373625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24A0F-5548-4F8A-A10D-A3D47457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Contact Info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E7E2A-F2F8-4B34-BAB8-068A23382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934" y="469900"/>
            <a:ext cx="5953630" cy="5405968"/>
          </a:xfrm>
        </p:spPr>
        <p:txBody>
          <a:bodyPr anchor="ctr">
            <a:normAutofit/>
          </a:bodyPr>
          <a:lstStyle/>
          <a:p>
            <a:r>
              <a:rPr lang="en-US" dirty="0"/>
              <a:t>Email: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jollyd@springfieldpublicschools.com</a:t>
            </a:r>
            <a:endParaRPr lang="en-US" dirty="0"/>
          </a:p>
          <a:p>
            <a:r>
              <a:rPr lang="en-US" dirty="0"/>
              <a:t>Google #:</a:t>
            </a:r>
          </a:p>
          <a:p>
            <a:pPr marL="0" indent="0">
              <a:buNone/>
            </a:pPr>
            <a:r>
              <a:rPr lang="en-US" dirty="0"/>
              <a:t>413-351-9437</a:t>
            </a:r>
          </a:p>
          <a:p>
            <a:r>
              <a:rPr lang="en-US" dirty="0"/>
              <a:t>Office Hours</a:t>
            </a:r>
          </a:p>
          <a:p>
            <a:pPr marL="0" indent="0">
              <a:buNone/>
            </a:pPr>
            <a:r>
              <a:rPr lang="en-US" dirty="0"/>
              <a:t>	M,T,W,F 7:00-3:00</a:t>
            </a:r>
          </a:p>
          <a:p>
            <a:pPr marL="0" indent="0">
              <a:buNone/>
            </a:pPr>
            <a:r>
              <a:rPr lang="en-US" dirty="0"/>
              <a:t>	Th. 7:00-3:30</a:t>
            </a:r>
          </a:p>
        </p:txBody>
      </p:sp>
    </p:spTree>
    <p:extLst>
      <p:ext uri="{BB962C8B-B14F-4D97-AF65-F5344CB8AC3E}">
        <p14:creationId xmlns:p14="http://schemas.microsoft.com/office/powerpoint/2010/main" val="318828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7C4858-FAA3-4226-A856-193A01910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8C1B503-0291-4E82-A65E-72D604D9F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B3F836C5-9601-4982-A121-CCA49BF7B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bg2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B1B13C-0F57-4520-8D8C-8065CA56B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r>
              <a:rPr lang="en-US" sz="3700" b="1">
                <a:solidFill>
                  <a:srgbClr val="FFFFFF"/>
                </a:solidFill>
              </a:rPr>
              <a:t>Educational Background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CD0D05-FF47-4ABB-841C-0600CADC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94A4A-A5B9-462E-8CD6-91BEFCB85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360" y="469900"/>
            <a:ext cx="5953630" cy="54059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I have an associate's degree in Early Education from STCC as well as a bachelors degree in Early Education from </a:t>
            </a:r>
            <a:r>
              <a:rPr lang="en-US" b="1" dirty="0" err="1">
                <a:solidFill>
                  <a:schemeClr val="bg1"/>
                </a:solidFill>
              </a:rPr>
              <a:t>BayPath</a:t>
            </a:r>
            <a:r>
              <a:rPr lang="en-US" b="1" dirty="0">
                <a:solidFill>
                  <a:schemeClr val="bg1"/>
                </a:solidFill>
              </a:rPr>
              <a:t> University. </a:t>
            </a:r>
          </a:p>
        </p:txBody>
      </p:sp>
    </p:spTree>
    <p:extLst>
      <p:ext uri="{BB962C8B-B14F-4D97-AF65-F5344CB8AC3E}">
        <p14:creationId xmlns:p14="http://schemas.microsoft.com/office/powerpoint/2010/main" val="381102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Text&#10;&#10;Description automatically generated">
            <a:extLst>
              <a:ext uri="{FF2B5EF4-FFF2-40B4-BE49-F238E27FC236}">
                <a16:creationId xmlns:a16="http://schemas.microsoft.com/office/drawing/2014/main" id="{2844D8D5-23F7-451A-BFE0-8888A21F5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55" y="729465"/>
            <a:ext cx="9894012" cy="5352836"/>
          </a:xfrm>
        </p:spPr>
      </p:pic>
    </p:spTree>
    <p:extLst>
      <p:ext uri="{BB962C8B-B14F-4D97-AF65-F5344CB8AC3E}">
        <p14:creationId xmlns:p14="http://schemas.microsoft.com/office/powerpoint/2010/main" val="14754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72F6A24-139E-4EB5-86D2-431F42EF8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63AE85-BE5D-4975-BACF-DDDCC9C2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E7751F0-16BF-4A9D-B778-5D46B92B4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D755924-121A-47AA-8613-995D4108B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4D2AFDA-19BE-4455-830E-1541E5D7B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FB15EBF-E414-4E00-87E7-700A78A60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24032B-A4B0-42B1-B9BF-B9FE009F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Grading is as follows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9DA5B05-DD14-4860-AC45-02A8D2EE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6BE37AC-AD36-4C42-9B8C-C5500F4E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8F7A-19E8-4D86-847C-7B99AF19A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900" dirty="0"/>
              <a:t>              </a:t>
            </a:r>
            <a:r>
              <a:rPr lang="en-US" sz="1050" dirty="0"/>
              <a:t>Exploratory can receive up to 13 points daily</a:t>
            </a:r>
          </a:p>
          <a:p>
            <a:pPr lvl="1">
              <a:lnSpc>
                <a:spcPct val="90000"/>
              </a:lnSpc>
            </a:pPr>
            <a:r>
              <a:rPr lang="en-US" sz="900" dirty="0"/>
              <a:t>0-3 points for attendance</a:t>
            </a:r>
          </a:p>
          <a:p>
            <a:pPr lvl="1">
              <a:lnSpc>
                <a:spcPct val="90000"/>
              </a:lnSpc>
            </a:pPr>
            <a:r>
              <a:rPr lang="en-US" sz="900" dirty="0"/>
              <a:t>0-3 points for shop activities/technical skills </a:t>
            </a:r>
          </a:p>
          <a:p>
            <a:pPr lvl="1">
              <a:lnSpc>
                <a:spcPct val="90000"/>
              </a:lnSpc>
            </a:pPr>
            <a:r>
              <a:rPr lang="en-US" sz="900" dirty="0"/>
              <a:t>0-3 points for shop academic integration</a:t>
            </a:r>
          </a:p>
          <a:p>
            <a:pPr lvl="1">
              <a:lnSpc>
                <a:spcPct val="90000"/>
              </a:lnSpc>
            </a:pPr>
            <a:r>
              <a:rPr lang="en-US" sz="900" dirty="0"/>
              <a:t>0-4 point for professionalism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900" dirty="0"/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050" dirty="0"/>
              <a:t>9</a:t>
            </a:r>
            <a:r>
              <a:rPr lang="en-US" sz="1050" baseline="30000" dirty="0"/>
              <a:t>th</a:t>
            </a:r>
            <a:r>
              <a:rPr lang="en-US" sz="1050" dirty="0"/>
              <a:t> and 10</a:t>
            </a:r>
            <a:r>
              <a:rPr lang="en-US" sz="1050" baseline="30000" dirty="0"/>
              <a:t>th</a:t>
            </a:r>
            <a:r>
              <a:rPr lang="en-US" sz="1050" dirty="0"/>
              <a:t> grade are graded on</a:t>
            </a:r>
          </a:p>
          <a:p>
            <a:pPr lvl="1">
              <a:lnSpc>
                <a:spcPct val="90000"/>
              </a:lnSpc>
            </a:pPr>
            <a:r>
              <a:rPr lang="en-US" sz="900" dirty="0"/>
              <a:t>On time- 20 points</a:t>
            </a:r>
          </a:p>
          <a:p>
            <a:pPr lvl="1">
              <a:lnSpc>
                <a:spcPct val="90000"/>
              </a:lnSpc>
            </a:pPr>
            <a:r>
              <a:rPr lang="en-US" sz="900" dirty="0"/>
              <a:t>Uniform- 10 points</a:t>
            </a:r>
          </a:p>
          <a:p>
            <a:pPr lvl="1">
              <a:lnSpc>
                <a:spcPct val="90000"/>
              </a:lnSpc>
            </a:pPr>
            <a:r>
              <a:rPr lang="en-US" sz="900" dirty="0"/>
              <a:t>Insubordination- 10 points</a:t>
            </a:r>
          </a:p>
          <a:p>
            <a:pPr lvl="1">
              <a:lnSpc>
                <a:spcPct val="90000"/>
              </a:lnSpc>
            </a:pPr>
            <a:r>
              <a:rPr lang="en-US" sz="900" dirty="0"/>
              <a:t>Participation-30 points</a:t>
            </a:r>
          </a:p>
          <a:p>
            <a:pPr lvl="1">
              <a:lnSpc>
                <a:spcPct val="90000"/>
              </a:lnSpc>
            </a:pPr>
            <a:r>
              <a:rPr lang="en-US" sz="900" dirty="0"/>
              <a:t>Standard skills- 25 points</a:t>
            </a:r>
          </a:p>
          <a:p>
            <a:pPr lvl="1">
              <a:lnSpc>
                <a:spcPct val="90000"/>
              </a:lnSpc>
            </a:pPr>
            <a:r>
              <a:rPr lang="en-US" sz="900" dirty="0"/>
              <a:t>Assessments- 5 points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40CA494-A54E-434B-AD29-6900F4A43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5" y="1361252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9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87882-FDE7-41A8-8BB9-32490A1D8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378" y="2534977"/>
            <a:ext cx="2835464" cy="125486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>
                <a:solidFill>
                  <a:srgbClr val="262626"/>
                </a:solidFill>
              </a:rPr>
              <a:t>9</a:t>
            </a:r>
            <a:r>
              <a:rPr lang="en-US" sz="4800" baseline="30000" dirty="0">
                <a:solidFill>
                  <a:srgbClr val="262626"/>
                </a:solidFill>
              </a:rPr>
              <a:t>th</a:t>
            </a:r>
            <a:r>
              <a:rPr lang="en-US" sz="4800" dirty="0">
                <a:solidFill>
                  <a:srgbClr val="262626"/>
                </a:solidFill>
              </a:rPr>
              <a:t> Grade</a:t>
            </a:r>
            <a:br>
              <a:rPr lang="en-US" sz="4800" dirty="0">
                <a:solidFill>
                  <a:srgbClr val="262626"/>
                </a:solidFill>
              </a:rPr>
            </a:br>
            <a:r>
              <a:rPr lang="en-US" sz="4800" dirty="0">
                <a:solidFill>
                  <a:srgbClr val="262626"/>
                </a:solidFill>
              </a:rPr>
              <a:t> Syllabus</a:t>
            </a:r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BC1C629-26AE-494A-AA1F-1560FE83B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335754" y="609602"/>
            <a:ext cx="4298353" cy="55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03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EB58F-1F50-42F9-A843-4B96DF07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These are the Unified Class pages where assignments and agendas are located as well as grades.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DF563-789F-4297-9C90-4DB5C63A0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7ABEFAE-3613-46CC-B4C0-01A3C42367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24" y="2774023"/>
            <a:ext cx="4983256" cy="308947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43909B-FBC3-487D-BE0A-79996EDFD0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688BB3-AF42-402F-A8B7-C6FFE53BDB0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1" y="2774023"/>
            <a:ext cx="4867454" cy="3101315"/>
          </a:xfrm>
        </p:spPr>
      </p:pic>
    </p:spTree>
    <p:extLst>
      <p:ext uri="{BB962C8B-B14F-4D97-AF65-F5344CB8AC3E}">
        <p14:creationId xmlns:p14="http://schemas.microsoft.com/office/powerpoint/2010/main" val="3219457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55E2C-D894-45D3-8A73-A0B65E5A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1E03B-3AD0-4F33-8160-525C44585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Daily we have a Microsoft Team call set up so we can have a video class. Each student should be assigned to the corresponding team. 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43A3AE1-4750-4699-AEFE-40547D69B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361" y="3741043"/>
            <a:ext cx="2405758" cy="24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45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D56E41F-B8E0-4D18-B554-FD40260D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DB31E17-E562-4F82-98D0-858C8412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8BF3B07-5EF6-4E5B-834E-C1398DB60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DDA1859-D108-4C60-B38B-C85485AB3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498EA77-084B-43CC-B94D-566F1D8E1E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9B16D3F-47E8-419E-9C4E-ED6FC918F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375299-C1CA-4C24-A87D-F35074E53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rgbClr val="262626"/>
                </a:solidFill>
              </a:rPr>
              <a:t>Students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3E937B9-07EE-456A-A31C-41A8866E2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5F9C460B-A400-448E-B64C-8E6911BE84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r="12250" b="-3"/>
          <a:stretch/>
        </p:blipFill>
        <p:spPr>
          <a:xfrm>
            <a:off x="1895719" y="1410208"/>
            <a:ext cx="4312704" cy="385878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D2308B7-2829-44DD-B213-27EEBDED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47B21-C4F2-42FF-B6B8-DC9B8904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5824" y="2556932"/>
            <a:ext cx="3360771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solidFill>
                  <a:srgbClr val="262626"/>
                </a:solidFill>
              </a:rPr>
              <a:t>These are some of our students celebrating friendship day!!</a:t>
            </a:r>
          </a:p>
        </p:txBody>
      </p:sp>
    </p:spTree>
    <p:extLst>
      <p:ext uri="{BB962C8B-B14F-4D97-AF65-F5344CB8AC3E}">
        <p14:creationId xmlns:p14="http://schemas.microsoft.com/office/powerpoint/2010/main" val="7307634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50B642D074944FB6AAB52FD423B989" ma:contentTypeVersion="5" ma:contentTypeDescription="Create a new document." ma:contentTypeScope="" ma:versionID="8cf0cf4f7cc95dbd8b95a9ced92b44f8">
  <xsd:schema xmlns:xsd="http://www.w3.org/2001/XMLSchema" xmlns:xs="http://www.w3.org/2001/XMLSchema" xmlns:p="http://schemas.microsoft.com/office/2006/metadata/properties" xmlns:ns2="945392b4-dac5-406c-8029-2726184eef8e" xmlns:ns3="298af30b-2ebf-4401-97a8-c1d2964e1502" targetNamespace="http://schemas.microsoft.com/office/2006/metadata/properties" ma:root="true" ma:fieldsID="c6585e70af85c33541b942528af6375e" ns2:_="" ns3:_="">
    <xsd:import namespace="945392b4-dac5-406c-8029-2726184eef8e"/>
    <xsd:import namespace="298af30b-2ebf-4401-97a8-c1d2964e15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392b4-dac5-406c-8029-2726184eef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8af30b-2ebf-4401-97a8-c1d2964e150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1507E7-AFC1-4178-A34F-E92CABCBA1E4}"/>
</file>

<file path=customXml/itemProps2.xml><?xml version="1.0" encoding="utf-8"?>
<ds:datastoreItem xmlns:ds="http://schemas.openxmlformats.org/officeDocument/2006/customXml" ds:itemID="{D2E9B58A-4B5C-4B03-ACCE-33331420EF24}">
  <ds:schemaRefs>
    <ds:schemaRef ds:uri="ce172285-4efb-4a88-a5d0-8ad5d661c2df"/>
    <ds:schemaRef ds:uri="http://www.w3.org/XML/1998/namespace"/>
    <ds:schemaRef ds:uri="http://purl.org/dc/dcmitype/"/>
    <ds:schemaRef ds:uri="http://purl.org/dc/elements/1.1/"/>
    <ds:schemaRef ds:uri="46177c85-6de8-436d-85c6-58aaa2a3048b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2039624-63AD-4AA8-B398-C971C23AC2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Widescreen</PresentationFormat>
  <Paragraphs>42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Garamond</vt:lpstr>
      <vt:lpstr>Open Sans</vt:lpstr>
      <vt:lpstr>Segoe UI</vt:lpstr>
      <vt:lpstr>Organic</vt:lpstr>
      <vt:lpstr>Ms. Jolly</vt:lpstr>
      <vt:lpstr>Contact Info</vt:lpstr>
      <vt:lpstr>Educational Background</vt:lpstr>
      <vt:lpstr>PowerPoint Presentation</vt:lpstr>
      <vt:lpstr>Grading is as follows</vt:lpstr>
      <vt:lpstr>9th Grade  Syllabus</vt:lpstr>
      <vt:lpstr>These are the Unified Class pages where assignments and agendas are located as well as grades.</vt:lpstr>
      <vt:lpstr>Daily Meetings</vt:lpstr>
      <vt:lpstr>Students</vt:lpstr>
      <vt:lpstr>PowerPoint Presentation</vt:lpstr>
      <vt:lpstr>Book Drive</vt:lpstr>
      <vt:lpstr> Student Help Desk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Ms. Jolly</dc:title>
  <dc:creator>Deborah Jolly</dc:creator>
  <cp:lastModifiedBy>Deborah Jolly</cp:lastModifiedBy>
  <cp:revision>1</cp:revision>
  <dcterms:created xsi:type="dcterms:W3CDTF">2020-10-24T03:29:18Z</dcterms:created>
  <dcterms:modified xsi:type="dcterms:W3CDTF">2020-10-24T03:29:29Z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0x010100B950B642D074944FB6AAB52FD423B989</vt:lpwstr>
  </property>
</Properties>
</file>