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notesMasterIdLst>
    <p:notesMasterId r:id="rId14"/>
  </p:notesMasterIdLst>
  <p:handoutMasterIdLst>
    <p:handoutMasterId r:id="rId15"/>
  </p:handoutMasterIdLst>
  <p:sldIdLst>
    <p:sldId id="257" r:id="rId2"/>
    <p:sldId id="267" r:id="rId3"/>
    <p:sldId id="258" r:id="rId4"/>
    <p:sldId id="259" r:id="rId5"/>
    <p:sldId id="268" r:id="rId6"/>
    <p:sldId id="260" r:id="rId7"/>
    <p:sldId id="261" r:id="rId8"/>
    <p:sldId id="262" r:id="rId9"/>
    <p:sldId id="263" r:id="rId10"/>
    <p:sldId id="269" r:id="rId11"/>
    <p:sldId id="264" r:id="rId12"/>
    <p:sldId id="270" r:id="rId13"/>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61" autoAdjust="0"/>
    <p:restoredTop sz="96182" autoAdjust="0"/>
  </p:normalViewPr>
  <p:slideViewPr>
    <p:cSldViewPr showGuides="1">
      <p:cViewPr varScale="1">
        <p:scale>
          <a:sx n="78" d="100"/>
          <a:sy n="78" d="100"/>
        </p:scale>
        <p:origin x="68" y="80"/>
      </p:cViewPr>
      <p:guideLst>
        <p:guide orient="horz" pos="2160"/>
        <p:guide orient="horz" pos="945"/>
        <p:guide orient="horz" pos="3888"/>
        <p:guide orient="horz" pos="192"/>
        <p:guide orient="horz" pos="1072"/>
        <p:guide pos="3839"/>
        <p:guide pos="704"/>
        <p:guide pos="7102"/>
      </p:guideLst>
    </p:cSldViewPr>
  </p:slideViewPr>
  <p:outlineViewPr>
    <p:cViewPr>
      <p:scale>
        <a:sx n="33" d="100"/>
        <a:sy n="33" d="100"/>
      </p:scale>
      <p:origin x="0" y="-2886"/>
    </p:cViewPr>
  </p:outlineViewPr>
  <p:notesTextViewPr>
    <p:cViewPr>
      <p:scale>
        <a:sx n="3" d="2"/>
        <a:sy n="3" d="2"/>
      </p:scale>
      <p:origin x="0" y="0"/>
    </p:cViewPr>
  </p:notesTextViewPr>
  <p:notesViewPr>
    <p:cSldViewPr>
      <p:cViewPr varScale="1">
        <p:scale>
          <a:sx n="79" d="100"/>
          <a:sy n="79" d="100"/>
        </p:scale>
        <p:origin x="16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10/23/2020</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10/23/2020</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96F01-7154-41E0-B48B-A6921757531A}" type="slidenum">
              <a:rPr lang="en-US" smtClean="0"/>
              <a:pPr/>
              <a:t>1</a:t>
            </a:fld>
            <a:endParaRPr lang="en-US"/>
          </a:p>
        </p:txBody>
      </p:sp>
    </p:spTree>
    <p:extLst>
      <p:ext uri="{BB962C8B-B14F-4D97-AF65-F5344CB8AC3E}">
        <p14:creationId xmlns:p14="http://schemas.microsoft.com/office/powerpoint/2010/main" val="160770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96F01-7154-41E0-B48B-A6921757531A}" type="slidenum">
              <a:rPr lang="en-US" smtClean="0"/>
              <a:pPr/>
              <a:t>3</a:t>
            </a:fld>
            <a:endParaRPr lang="en-US"/>
          </a:p>
        </p:txBody>
      </p:sp>
    </p:spTree>
    <p:extLst>
      <p:ext uri="{BB962C8B-B14F-4D97-AF65-F5344CB8AC3E}">
        <p14:creationId xmlns:p14="http://schemas.microsoft.com/office/powerpoint/2010/main" val="1284804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0" y="0"/>
            <a:ext cx="12190572" cy="6858000"/>
            <a:chOff x="0" y="0"/>
            <a:chExt cx="12190572" cy="6858000"/>
          </a:xfrm>
        </p:grpSpPr>
        <p:sp>
          <p:nvSpPr>
            <p:cNvPr id="13" name="Rectangle 12"/>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grpSp>
          <p:nvGrpSpPr>
            <p:cNvPr id="12" name="Group 11"/>
            <p:cNvGrpSpPr/>
            <p:nvPr/>
          </p:nvGrpSpPr>
          <p:grpSpPr>
            <a:xfrm>
              <a:off x="0" y="0"/>
              <a:ext cx="4742741" cy="6858000"/>
              <a:chOff x="0" y="0"/>
              <a:chExt cx="4742741" cy="6858000"/>
            </a:xfrm>
          </p:grpSpPr>
          <p:pic>
            <p:nvPicPr>
              <p:cNvPr id="9" name="Picture 8" descr="Stacked boo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91594" cy="6858000"/>
              </a:xfrm>
              <a:prstGeom prst="rect">
                <a:avLst/>
              </a:prstGeom>
            </p:spPr>
          </p:pic>
          <p:sp>
            <p:nvSpPr>
              <p:cNvPr id="10" name="Rectangle 9"/>
              <p:cNvSpPr/>
              <p:nvPr/>
            </p:nvSpPr>
            <p:spPr>
              <a:xfrm>
                <a:off x="4605581"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p:cNvSpPr>
            <a:spLocks noGrp="1"/>
          </p:cNvSpPr>
          <p:nvPr>
            <p:ph type="ctrTitle"/>
          </p:nvPr>
        </p:nvSpPr>
        <p:spPr>
          <a:xfrm>
            <a:off x="4879346" y="1498601"/>
            <a:ext cx="7008574" cy="3298825"/>
          </a:xfrm>
        </p:spPr>
        <p:txBody>
          <a:bodyPr>
            <a:normAutofit/>
          </a:bodyPr>
          <a:lstStyle>
            <a:lvl1pPr algn="l">
              <a:lnSpc>
                <a:spcPct val="90000"/>
              </a:lnSpc>
              <a:defRPr sz="5400" b="0" cap="none" spc="0" baseline="0">
                <a:ln w="0"/>
                <a:solidFill>
                  <a:schemeClr val="tx2"/>
                </a:solidFill>
                <a:effectLst/>
              </a:defRPr>
            </a:lvl1pPr>
          </a:lstStyle>
          <a:p>
            <a:r>
              <a:rPr lang="en-US"/>
              <a:t>Click to edit Master title style</a:t>
            </a:r>
            <a:endParaRPr dirty="0"/>
          </a:p>
        </p:txBody>
      </p:sp>
      <p:sp>
        <p:nvSpPr>
          <p:cNvPr id="3" name="Subtitle 2"/>
          <p:cNvSpPr>
            <a:spLocks noGrp="1"/>
          </p:cNvSpPr>
          <p:nvPr>
            <p:ph type="subTitle" idx="1"/>
          </p:nvPr>
        </p:nvSpPr>
        <p:spPr>
          <a:xfrm>
            <a:off x="4879346" y="4927600"/>
            <a:ext cx="7008574" cy="1244600"/>
          </a:xfrm>
        </p:spPr>
        <p:txBody>
          <a:bodyPr>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5" name="Date Placeholder 4"/>
          <p:cNvSpPr>
            <a:spLocks noGrp="1"/>
          </p:cNvSpPr>
          <p:nvPr>
            <p:ph type="dt" sz="half" idx="10"/>
          </p:nvPr>
        </p:nvSpPr>
        <p:spPr/>
        <p:txBody>
          <a:bodyPr/>
          <a:lstStyle/>
          <a:p>
            <a:fld id="{5706A09E-12D5-4B1D-B8BB-C300B1DDD423}" type="datetime1">
              <a:rPr lang="en-US" smtClean="0"/>
              <a:t>10/23/2020</a:t>
            </a:fld>
            <a:endParaRPr lang="en-US"/>
          </a:p>
        </p:txBody>
      </p:sp>
      <p:sp>
        <p:nvSpPr>
          <p:cNvPr id="7" name="Footer Placeholder 6"/>
          <p:cNvSpPr>
            <a:spLocks noGrp="1"/>
          </p:cNvSpPr>
          <p:nvPr>
            <p:ph type="ftr" sz="quarter" idx="11"/>
          </p:nvPr>
        </p:nvSpPr>
        <p:spPr/>
        <p:txBody>
          <a:bodyPr/>
          <a:lstStyle/>
          <a:p>
            <a:r>
              <a:rPr lang="en-US" dirty="0"/>
              <a:t>Add a footer</a:t>
            </a:r>
          </a:p>
        </p:txBody>
      </p:sp>
      <p:sp>
        <p:nvSpPr>
          <p:cNvPr id="11" name="Slide Number Placeholder 10"/>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3322012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hasCustomPrompt="1"/>
          </p:nvPr>
        </p:nvSpPr>
        <p:spPr/>
        <p:txBody>
          <a:bodyPr vert="eaVert"/>
          <a:lstStyle>
            <a:lvl5pPr>
              <a:defRPr/>
            </a:lvl5pPr>
            <a:lvl6pPr marL="2418976" indent="-285750">
              <a:buFont typeface="Century Gothic" panose="020B0502020202020204" pitchFamily="34" charset="0"/>
              <a:buChar cha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D91CA53D-4C84-40AA-983E-A1E818A7FEFC}" type="datetime1">
              <a:rPr lang="en-US" smtClean="0"/>
              <a:t>10/23/2020</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181761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hasCustomPrompt="1"/>
          </p:nvPr>
        </p:nvSpPr>
        <p:spPr>
          <a:xfrm>
            <a:off x="1117309" y="274638"/>
            <a:ext cx="8532178" cy="5897561"/>
          </a:xfrm>
        </p:spPr>
        <p:txBody>
          <a:bodyPr vert="eaVert"/>
          <a:lstStyle>
            <a:lvl5pPr>
              <a:defRPr/>
            </a:lvl5pPr>
            <a:lvl6pPr marL="2418976" indent="-285750">
              <a:buFont typeface="Century Gothic" panose="020B0502020202020204" pitchFamily="34" charset="0"/>
              <a:buChar cha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C8E2FCEE-AE66-4EAB-9C04-97F8A56A6354}" type="datetime1">
              <a:rPr lang="en-US" smtClean="0"/>
              <a:t>10/23/2020</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372369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5A9377B-053C-438C-8A98-92C419A6701C}" type="datetime1">
              <a:rPr lang="en-US" smtClean="0"/>
              <a:t>10/23/2020</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A60BA0E-20D0-4E7C-B286-26C960A6788F}" type="slidenum">
              <a:rPr lang="en-US" smtClean="0"/>
              <a:t>‹#›</a:t>
            </a:fld>
            <a:endParaRPr lang="en-US"/>
          </a:p>
        </p:txBody>
      </p:sp>
    </p:spTree>
    <p:extLst>
      <p:ext uri="{BB962C8B-B14F-4D97-AF65-F5344CB8AC3E}">
        <p14:creationId xmlns:p14="http://schemas.microsoft.com/office/powerpoint/2010/main" val="286535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1620" y="0"/>
            <a:ext cx="12188952" cy="6858000"/>
            <a:chOff x="1620" y="0"/>
            <a:chExt cx="12188952" cy="6858000"/>
          </a:xfrm>
        </p:grpSpPr>
        <p:sp>
          <p:nvSpPr>
            <p:cNvPr id="4" name="Rectangle 3"/>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18" y="0"/>
              <a:ext cx="4591594" cy="6858000"/>
            </a:xfrm>
            <a:prstGeom prst="rect">
              <a:avLst/>
            </a:prstGeom>
          </p:spPr>
        </p:pic>
        <p:sp>
          <p:nvSpPr>
            <p:cNvPr id="11" name="Rectangle 10"/>
            <p:cNvSpPr/>
            <p:nvPr/>
          </p:nvSpPr>
          <p:spPr>
            <a:xfrm>
              <a:off x="7481252"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schemeClr val="tx2"/>
                </a:solidFill>
              </a:endParaRPr>
            </a:p>
          </p:txBody>
        </p:sp>
      </p:grpSp>
      <p:pic>
        <p:nvPicPr>
          <p:cNvPr id="5" name="Picture 4" descr="Stacked boo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18" y="0"/>
            <a:ext cx="4591594" cy="6858000"/>
          </a:xfrm>
          <a:prstGeom prst="rect">
            <a:avLst/>
          </a:prstGeom>
        </p:spPr>
      </p:pic>
      <p:sp>
        <p:nvSpPr>
          <p:cNvPr id="7" name="Title 1"/>
          <p:cNvSpPr>
            <a:spLocks noGrp="1"/>
          </p:cNvSpPr>
          <p:nvPr>
            <p:ph type="ctrTitle"/>
          </p:nvPr>
        </p:nvSpPr>
        <p:spPr>
          <a:xfrm>
            <a:off x="237149" y="1498601"/>
            <a:ext cx="7008574" cy="3298825"/>
          </a:xfrm>
        </p:spPr>
        <p:txBody>
          <a:bodyPr>
            <a:normAutofit/>
          </a:bodyPr>
          <a:lstStyle>
            <a:lvl1pPr algn="l">
              <a:lnSpc>
                <a:spcPct val="90000"/>
              </a:lnSpc>
              <a:defRPr sz="5400" b="0" cap="none" spc="0" baseline="0">
                <a:ln w="0"/>
                <a:solidFill>
                  <a:schemeClr val="tx2"/>
                </a:solidFill>
                <a:effectLst/>
              </a:defRPr>
            </a:lvl1pPr>
          </a:lstStyle>
          <a:p>
            <a:r>
              <a:rPr lang="en-US"/>
              <a:t>Click to edit Master title style</a:t>
            </a:r>
            <a:endParaRPr dirty="0"/>
          </a:p>
        </p:txBody>
      </p:sp>
      <p:sp>
        <p:nvSpPr>
          <p:cNvPr id="8" name="Subtitle 2"/>
          <p:cNvSpPr>
            <a:spLocks noGrp="1"/>
          </p:cNvSpPr>
          <p:nvPr>
            <p:ph type="subTitle" idx="1"/>
          </p:nvPr>
        </p:nvSpPr>
        <p:spPr>
          <a:xfrm>
            <a:off x="237149" y="4927600"/>
            <a:ext cx="7008574" cy="1244600"/>
          </a:xfrm>
        </p:spPr>
        <p:txBody>
          <a:bodyPr>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2" name="Date Placeholder 1"/>
          <p:cNvSpPr>
            <a:spLocks noGrp="1"/>
          </p:cNvSpPr>
          <p:nvPr>
            <p:ph type="dt" sz="half" idx="10"/>
          </p:nvPr>
        </p:nvSpPr>
        <p:spPr/>
        <p:txBody>
          <a:bodyPr/>
          <a:lstStyle/>
          <a:p>
            <a:fld id="{B07CEF46-0123-4A75-9835-49DC49D53DE2}" type="datetime1">
              <a:rPr lang="en-US" smtClean="0"/>
              <a:t>10/23/2020</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30525827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hasCustomPrompt="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buFont typeface="Century Gothic" panose="020B0502020202020204" pitchFamily="34" charset="0"/>
              <a:buChar char="–"/>
              <a:defRPr sz="1800"/>
            </a:lvl7pPr>
            <a:lvl8pPr marL="2860675" indent="-285750">
              <a:defRPr sz="1800"/>
            </a:lvl8pPr>
            <a:lvl9pPr marL="3151188" indent="-285750">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8"/>
            <a:endParaRPr dirty="0"/>
          </a:p>
        </p:txBody>
      </p:sp>
      <p:sp>
        <p:nvSpPr>
          <p:cNvPr id="4" name="Content Placeholder 3"/>
          <p:cNvSpPr>
            <a:spLocks noGrp="1"/>
          </p:cNvSpPr>
          <p:nvPr>
            <p:ph sz="half" idx="2" hasCustomPrompt="1"/>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defRPr sz="1800"/>
            </a:lvl7pPr>
            <a:lvl8pPr marL="2860675" indent="-285750">
              <a:defRPr sz="1800"/>
            </a:lvl8pPr>
            <a:lvl9pPr marL="3151188" indent="-285750">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p:txBody>
          <a:bodyPr/>
          <a:lstStyle/>
          <a:p>
            <a:fld id="{62A6378D-18AE-47D1-B10A-42F623B40082}" type="datetime1">
              <a:rPr lang="en-US" smtClean="0"/>
              <a:t>10/23/2020</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02504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hasCustomPrompt="1"/>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defRPr sz="1800"/>
            </a:lvl7pPr>
            <a:lvl8pPr marL="2860675" indent="-285750">
              <a:defRPr sz="1800"/>
            </a:lvl8pPr>
            <a:lvl9pPr marL="3151188" indent="-285750">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hasCustomPrompt="1"/>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defRPr sz="1800"/>
            </a:lvl7pPr>
            <a:lvl8pPr marL="2860675" indent="-285750">
              <a:defRPr sz="1800"/>
            </a:lvl8pPr>
            <a:lvl9pPr marL="3151188" indent="-285750">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Date Placeholder 6"/>
          <p:cNvSpPr>
            <a:spLocks noGrp="1"/>
          </p:cNvSpPr>
          <p:nvPr>
            <p:ph type="dt" sz="half" idx="10"/>
          </p:nvPr>
        </p:nvSpPr>
        <p:spPr/>
        <p:txBody>
          <a:bodyPr/>
          <a:lstStyle/>
          <a:p>
            <a:fld id="{321F6AE8-D704-41F6-B16A-5547B5672AC1}" type="datetime1">
              <a:rPr lang="en-US" smtClean="0"/>
              <a:t>10/23/2020</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92007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8AB9538-6F63-4C0B-916D-ED3F4E0A1B28}" type="datetime1">
              <a:rPr lang="en-US" smtClean="0"/>
              <a:t>10/23/2020</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3048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F15BF-7116-4A9E-8022-5A2DC937F971}" type="datetime1">
              <a:rPr lang="en-US" smtClean="0"/>
              <a:t>10/23/2020</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1950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455612" y="1701800"/>
            <a:ext cx="3351927" cy="2844800"/>
          </a:xfrm>
        </p:spPr>
        <p:txBody>
          <a:bodyPr anchor="b">
            <a:normAutofit/>
          </a:bodyPr>
          <a:lstStyle>
            <a:lvl1pPr algn="l">
              <a:defRPr sz="2000" b="1">
                <a:effectLst/>
              </a:defRPr>
            </a:lvl1pPr>
          </a:lstStyle>
          <a:p>
            <a:r>
              <a:rPr lang="en-US"/>
              <a:t>Click to edit Master title style</a:t>
            </a:r>
            <a:endParaRPr dirty="0"/>
          </a:p>
        </p:txBody>
      </p:sp>
      <p:sp>
        <p:nvSpPr>
          <p:cNvPr id="3" name="Content Placeholder 2"/>
          <p:cNvSpPr>
            <a:spLocks noGrp="1"/>
          </p:cNvSpPr>
          <p:nvPr>
            <p:ph idx="1" hasCustomPrompt="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marL="2418976" indent="-285750">
              <a:buFont typeface="Century Gothic" panose="020B0502020202020204" pitchFamily="34" charset="0"/>
              <a:buChar cha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ext Placeholder 3"/>
          <p:cNvSpPr>
            <a:spLocks noGrp="1"/>
          </p:cNvSpPr>
          <p:nvPr>
            <p:ph type="body" sz="half" idx="2"/>
          </p:nvPr>
        </p:nvSpPr>
        <p:spPr>
          <a:xfrm>
            <a:off x="455612"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B8DC91-5A3B-40CE-8C1D-279A8EF6E008}" type="datetime1">
              <a:rPr lang="en-US" smtClean="0"/>
              <a:t>10/23/2020</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78911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effectLst/>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6B7C20A-B94A-4E20-B4B2-88A7825AE904}" type="datetime1">
              <a:rPr lang="en-US" smtClean="0"/>
              <a:t>10/23/2020</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352137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620" y="0"/>
            <a:ext cx="12188952" cy="6858000"/>
            <a:chOff x="1620" y="0"/>
            <a:chExt cx="12188952" cy="6858000"/>
          </a:xfrm>
        </p:grpSpPr>
        <p:sp>
          <p:nvSpPr>
            <p:cNvPr id="10" name="Rectangle 9"/>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8" name="Rectangle 7"/>
            <p:cNvSpPr/>
            <p:nvPr/>
          </p:nvSpPr>
          <p:spPr>
            <a:xfrm>
              <a:off x="304721" y="0"/>
              <a:ext cx="11579384" cy="685800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gr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a:solidFill>
                  <a:schemeClr val="tx2">
                    <a:lumMod val="50000"/>
                  </a:schemeClr>
                </a:solidFill>
              </a:defRPr>
            </a:lvl1pPr>
          </a:lstStyle>
          <a:p>
            <a:fld id="{859468AF-EFCF-4AAD-ACF4-3BA83EC4AF4E}" type="datetime1">
              <a:rPr lang="en-US" smtClean="0"/>
              <a:pPr/>
              <a:t>10/23/2020</a:t>
            </a:fld>
            <a:endParaRPr lang="en-US" dirty="0"/>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a:solidFill>
                  <a:schemeClr val="tx2">
                    <a:lumMod val="50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a:solidFill>
                  <a:schemeClr val="tx2">
                    <a:lumMod val="50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206018772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lnSpc>
          <a:spcPct val="85000"/>
        </a:lnSpc>
        <a:spcBef>
          <a:spcPct val="0"/>
        </a:spcBef>
        <a:buNone/>
        <a:tabLst/>
        <a:defRPr sz="4400" b="0" kern="1200" cap="none" baseline="0">
          <a:solidFill>
            <a:schemeClr val="accent2">
              <a:lumMod val="50000"/>
            </a:schemeClr>
          </a:solidFill>
          <a:effectLst/>
          <a:latin typeface="+mj-lt"/>
          <a:ea typeface="+mj-ea"/>
          <a:cs typeface="+mj-cs"/>
        </a:defRPr>
      </a:lvl1pPr>
    </p:titleStyle>
    <p:bodyStyle>
      <a:lvl1pPr marL="304747" indent="-304747" algn="l" defTabSz="1218987" rtl="0" eaLnBrk="1" latinLnBrk="0" hangingPunct="1">
        <a:lnSpc>
          <a:spcPct val="95000"/>
        </a:lnSpc>
        <a:spcBef>
          <a:spcPts val="1866"/>
        </a:spcBef>
        <a:buClr>
          <a:schemeClr val="accent6">
            <a:lumMod val="50000"/>
          </a:schemeClr>
        </a:buClr>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springfieldpublicschools.zoom.us/j/86351214334?pwd=OU9iN1NrbmZhRm95ek1pSSt1bU8yZz09"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studenthelpdesk@springfieldpublicschools.com" TargetMode="External"/><Relationship Id="rId2" Type="http://schemas.openxmlformats.org/officeDocument/2006/relationships/hyperlink" Target="https://support.customms.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gregoryj@springfieldpublicschools.com"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XDR3yacsEB4"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Read%20180%20Syllabus%20OPEN%20HOUSE.doc" TargetMode="Externa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h100003550.education.scholastic.com/HMHCentralGateway/"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h100003550.education.scholastic.com/HMHCentralGatewa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Open House</a:t>
            </a:r>
          </a:p>
        </p:txBody>
      </p:sp>
      <p:sp>
        <p:nvSpPr>
          <p:cNvPr id="5" name="Subtitle 4"/>
          <p:cNvSpPr>
            <a:spLocks noGrp="1"/>
          </p:cNvSpPr>
          <p:nvPr>
            <p:ph type="subTitle" idx="1"/>
          </p:nvPr>
        </p:nvSpPr>
        <p:spPr/>
        <p:txBody>
          <a:bodyPr>
            <a:normAutofit fontScale="92500" lnSpcReduction="10000"/>
          </a:bodyPr>
          <a:lstStyle/>
          <a:p>
            <a:r>
              <a:rPr lang="en-US" dirty="0"/>
              <a:t>Mrs. Gregory </a:t>
            </a:r>
          </a:p>
          <a:p>
            <a:r>
              <a:rPr lang="en-US" dirty="0"/>
              <a:t>Read 180, Grades 9 &amp; 10</a:t>
            </a:r>
          </a:p>
          <a:p>
            <a:r>
              <a:rPr lang="en-US" dirty="0"/>
              <a:t>2020-2021</a:t>
            </a:r>
          </a:p>
        </p:txBody>
      </p:sp>
    </p:spTree>
    <p:extLst>
      <p:ext uri="{BB962C8B-B14F-4D97-AF65-F5344CB8AC3E}">
        <p14:creationId xmlns:p14="http://schemas.microsoft.com/office/powerpoint/2010/main" val="16898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55677-165F-43DA-B9AA-F15942A9C2EB}"/>
              </a:ext>
            </a:extLst>
          </p:cNvPr>
          <p:cNvSpPr>
            <a:spLocks noGrp="1"/>
          </p:cNvSpPr>
          <p:nvPr>
            <p:ph type="title"/>
          </p:nvPr>
        </p:nvSpPr>
        <p:spPr>
          <a:xfrm>
            <a:off x="1446212" y="801688"/>
            <a:ext cx="10157354" cy="1397000"/>
          </a:xfrm>
        </p:spPr>
        <p:txBody>
          <a:bodyPr>
            <a:normAutofit fontScale="90000"/>
          </a:bodyPr>
          <a:lstStyle/>
          <a:p>
            <a:r>
              <a:rPr lang="en-US" dirty="0"/>
              <a:t>Office Hours:</a:t>
            </a:r>
            <a:br>
              <a:rPr lang="en-US" dirty="0"/>
            </a:br>
            <a:r>
              <a:rPr lang="en-US" dirty="0"/>
              <a:t>Wednesdays at 10:00 a.m. </a:t>
            </a:r>
            <a:br>
              <a:rPr lang="en-US" dirty="0"/>
            </a:br>
            <a:endParaRPr lang="en-US" dirty="0"/>
          </a:p>
        </p:txBody>
      </p:sp>
      <p:sp>
        <p:nvSpPr>
          <p:cNvPr id="3" name="Content Placeholder 2">
            <a:extLst>
              <a:ext uri="{FF2B5EF4-FFF2-40B4-BE49-F238E27FC236}">
                <a16:creationId xmlns:a16="http://schemas.microsoft.com/office/drawing/2014/main" id="{0F8E607C-FE47-4EE4-8AB5-A8BAE944F2CB}"/>
              </a:ext>
            </a:extLst>
          </p:cNvPr>
          <p:cNvSpPr>
            <a:spLocks noGrp="1"/>
          </p:cNvSpPr>
          <p:nvPr>
            <p:ph idx="1"/>
          </p:nvPr>
        </p:nvSpPr>
        <p:spPr/>
        <p:txBody>
          <a:bodyPr>
            <a:normAutofit/>
          </a:bodyPr>
          <a:lstStyle/>
          <a:p>
            <a:endParaRPr lang="en-US" dirty="0"/>
          </a:p>
          <a:p>
            <a:pPr marL="0" indent="0">
              <a:buNone/>
            </a:pPr>
            <a:r>
              <a:rPr lang="en-US" dirty="0"/>
              <a:t>Join Zoom Meeting by appointment </a:t>
            </a:r>
          </a:p>
          <a:p>
            <a:r>
              <a:rPr lang="en-US" dirty="0">
                <a:hlinkClick r:id="rId2"/>
              </a:rPr>
              <a:t>https://springfieldpublicschools.zoom.us/j/86351214334?pwd=OU9iN1NrbmZhRm95ek1pSSt1bU8yZz09</a:t>
            </a:r>
            <a:endParaRPr lang="en-US" dirty="0"/>
          </a:p>
          <a:p>
            <a:r>
              <a:rPr lang="en-US" dirty="0"/>
              <a:t>Meeting ID: 863 5121 4334</a:t>
            </a:r>
          </a:p>
          <a:p>
            <a:r>
              <a:rPr lang="en-US" dirty="0"/>
              <a:t>Passcode: 091571</a:t>
            </a:r>
          </a:p>
          <a:p>
            <a:endParaRPr lang="en-US" dirty="0"/>
          </a:p>
          <a:p>
            <a:r>
              <a:rPr lang="en-US" dirty="0"/>
              <a:t>gregoryj@springfieldpublicschools.com</a:t>
            </a:r>
          </a:p>
          <a:p>
            <a:endParaRPr lang="en-US" dirty="0"/>
          </a:p>
        </p:txBody>
      </p:sp>
    </p:spTree>
    <p:extLst>
      <p:ext uri="{BB962C8B-B14F-4D97-AF65-F5344CB8AC3E}">
        <p14:creationId xmlns:p14="http://schemas.microsoft.com/office/powerpoint/2010/main" val="216675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Help Desk</a:t>
            </a:r>
          </a:p>
        </p:txBody>
      </p:sp>
      <p:sp>
        <p:nvSpPr>
          <p:cNvPr id="3" name="Content Placeholder 2"/>
          <p:cNvSpPr>
            <a:spLocks noGrp="1"/>
          </p:cNvSpPr>
          <p:nvPr>
            <p:ph idx="1"/>
          </p:nvPr>
        </p:nvSpPr>
        <p:spPr/>
        <p:txBody>
          <a:bodyPr/>
          <a:lstStyle/>
          <a:p>
            <a:r>
              <a:rPr lang="en-US" b="1" dirty="0"/>
              <a:t>Student Help Desk</a:t>
            </a:r>
            <a:endParaRPr lang="en-US" dirty="0"/>
          </a:p>
          <a:p>
            <a:r>
              <a:rPr lang="en-US" dirty="0"/>
              <a:t>Students facing school-related technology issues may receive assistance by call, email or live chat.</a:t>
            </a:r>
          </a:p>
          <a:p>
            <a:r>
              <a:rPr lang="en-US" b="1" dirty="0"/>
              <a:t>PHONE:</a:t>
            </a:r>
            <a:r>
              <a:rPr lang="en-US" dirty="0"/>
              <a:t>   (866) 552-0486</a:t>
            </a:r>
          </a:p>
          <a:p>
            <a:r>
              <a:rPr lang="en-US" b="1" dirty="0"/>
              <a:t>LIVE CHAT:</a:t>
            </a:r>
            <a:r>
              <a:rPr lang="en-US" dirty="0"/>
              <a:t> </a:t>
            </a:r>
            <a:r>
              <a:rPr lang="en-US" dirty="0">
                <a:hlinkClick r:id="rId2"/>
              </a:rPr>
              <a:t>https://support.customms.com</a:t>
            </a:r>
            <a:endParaRPr lang="en-US" dirty="0"/>
          </a:p>
          <a:p>
            <a:r>
              <a:rPr lang="en-US" b="1" dirty="0"/>
              <a:t>EMAIL:</a:t>
            </a:r>
            <a:r>
              <a:rPr lang="en-US" dirty="0"/>
              <a:t>     </a:t>
            </a:r>
            <a:r>
              <a:rPr lang="en-US" dirty="0">
                <a:hlinkClick r:id="rId3"/>
              </a:rPr>
              <a:t>studenthelpdesk@springfieldpublicschools.com</a:t>
            </a:r>
            <a:endParaRPr lang="en-US" dirty="0"/>
          </a:p>
          <a:p>
            <a:r>
              <a:rPr lang="en-US" dirty="0"/>
              <a:t>CC: 	 gregoryj@springfieldpublicschools.com</a:t>
            </a:r>
          </a:p>
        </p:txBody>
      </p:sp>
    </p:spTree>
    <p:extLst>
      <p:ext uri="{BB962C8B-B14F-4D97-AF65-F5344CB8AC3E}">
        <p14:creationId xmlns:p14="http://schemas.microsoft.com/office/powerpoint/2010/main" val="160389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1B02-7A59-4706-9E3A-B9F9BA51649E}"/>
              </a:ext>
            </a:extLst>
          </p:cNvPr>
          <p:cNvSpPr>
            <a:spLocks noGrp="1"/>
          </p:cNvSpPr>
          <p:nvPr>
            <p:ph type="ctrTitle"/>
          </p:nvPr>
        </p:nvSpPr>
        <p:spPr/>
        <p:txBody>
          <a:bodyPr/>
          <a:lstStyle/>
          <a:p>
            <a:r>
              <a:rPr lang="en-US" dirty="0"/>
              <a:t>Thank you for taking the time to review the Read 180 program! </a:t>
            </a:r>
          </a:p>
        </p:txBody>
      </p:sp>
      <p:sp>
        <p:nvSpPr>
          <p:cNvPr id="3" name="Subtitle 2">
            <a:extLst>
              <a:ext uri="{FF2B5EF4-FFF2-40B4-BE49-F238E27FC236}">
                <a16:creationId xmlns:a16="http://schemas.microsoft.com/office/drawing/2014/main" id="{507777DE-7198-49B3-BF1A-3E88A8D75855}"/>
              </a:ext>
            </a:extLst>
          </p:cNvPr>
          <p:cNvSpPr>
            <a:spLocks noGrp="1"/>
          </p:cNvSpPr>
          <p:nvPr>
            <p:ph type="subTitle" idx="1"/>
          </p:nvPr>
        </p:nvSpPr>
        <p:spPr/>
        <p:txBody>
          <a:bodyPr/>
          <a:lstStyle/>
          <a:p>
            <a:r>
              <a:rPr lang="en-US" dirty="0"/>
              <a:t>Mrs. Gregory</a:t>
            </a:r>
          </a:p>
        </p:txBody>
      </p:sp>
    </p:spTree>
    <p:extLst>
      <p:ext uri="{BB962C8B-B14F-4D97-AF65-F5344CB8AC3E}">
        <p14:creationId xmlns:p14="http://schemas.microsoft.com/office/powerpoint/2010/main" val="21831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88D892-B433-4F7E-B07C-937F90F7C563}"/>
              </a:ext>
            </a:extLst>
          </p:cNvPr>
          <p:cNvSpPr>
            <a:spLocks noGrp="1"/>
          </p:cNvSpPr>
          <p:nvPr>
            <p:ph type="title"/>
          </p:nvPr>
        </p:nvSpPr>
        <p:spPr>
          <a:xfrm>
            <a:off x="1117309" y="76200"/>
            <a:ext cx="10157354" cy="1397000"/>
          </a:xfrm>
        </p:spPr>
        <p:txBody>
          <a:bodyPr/>
          <a:lstStyle/>
          <a:p>
            <a:r>
              <a:rPr lang="en-US" dirty="0"/>
              <a:t>Mrs. Gregory, </a:t>
            </a:r>
            <a:r>
              <a:rPr lang="en-US" dirty="0" err="1"/>
              <a:t>M.Ed</a:t>
            </a:r>
            <a:r>
              <a:rPr lang="en-US" dirty="0"/>
              <a:t>, </a:t>
            </a:r>
            <a:r>
              <a:rPr lang="en-US" dirty="0" err="1"/>
              <a:t>Ed.S</a:t>
            </a:r>
            <a:r>
              <a:rPr lang="en-US" dirty="0"/>
              <a:t>. </a:t>
            </a:r>
          </a:p>
        </p:txBody>
      </p:sp>
      <p:sp>
        <p:nvSpPr>
          <p:cNvPr id="5" name="Text Placeholder 4">
            <a:extLst>
              <a:ext uri="{FF2B5EF4-FFF2-40B4-BE49-F238E27FC236}">
                <a16:creationId xmlns:a16="http://schemas.microsoft.com/office/drawing/2014/main" id="{80ADAFD0-58CD-4A08-B577-6AFB9BCA5ED4}"/>
              </a:ext>
            </a:extLst>
          </p:cNvPr>
          <p:cNvSpPr>
            <a:spLocks noGrp="1"/>
          </p:cNvSpPr>
          <p:nvPr>
            <p:ph type="body" idx="1"/>
          </p:nvPr>
        </p:nvSpPr>
        <p:spPr/>
        <p:txBody>
          <a:bodyPr/>
          <a:lstStyle/>
          <a:p>
            <a:endParaRPr lang="en-US" dirty="0"/>
          </a:p>
        </p:txBody>
      </p:sp>
      <p:sp>
        <p:nvSpPr>
          <p:cNvPr id="15" name="Text Placeholder 2">
            <a:extLst>
              <a:ext uri="{FF2B5EF4-FFF2-40B4-BE49-F238E27FC236}">
                <a16:creationId xmlns:a16="http://schemas.microsoft.com/office/drawing/2014/main" id="{7D6392E8-64A2-4DB7-863F-FA1863B6DEDB}"/>
              </a:ext>
            </a:extLst>
          </p:cNvPr>
          <p:cNvSpPr>
            <a:spLocks noGrp="1"/>
          </p:cNvSpPr>
          <p:nvPr>
            <p:ph type="body" idx="1"/>
          </p:nvPr>
        </p:nvSpPr>
        <p:spPr>
          <a:xfrm>
            <a:off x="1121372" y="1608836"/>
            <a:ext cx="4973041" cy="512064"/>
          </a:xfrm>
        </p:spPr>
        <p:txBody>
          <a:bodyPr/>
          <a:lstStyle/>
          <a:p>
            <a:endParaRPr lang="en-US"/>
          </a:p>
        </p:txBody>
      </p:sp>
      <p:sp>
        <p:nvSpPr>
          <p:cNvPr id="6" name="Content Placeholder 5">
            <a:extLst>
              <a:ext uri="{FF2B5EF4-FFF2-40B4-BE49-F238E27FC236}">
                <a16:creationId xmlns:a16="http://schemas.microsoft.com/office/drawing/2014/main" id="{11732326-4360-43BC-9EEB-B7CD7B8F2631}"/>
              </a:ext>
            </a:extLst>
          </p:cNvPr>
          <p:cNvSpPr>
            <a:spLocks noGrp="1"/>
          </p:cNvSpPr>
          <p:nvPr>
            <p:ph sz="half" idx="2"/>
          </p:nvPr>
        </p:nvSpPr>
        <p:spPr>
          <a:xfrm>
            <a:off x="1117309" y="2209800"/>
            <a:ext cx="4977104" cy="3962400"/>
          </a:xfrm>
        </p:spPr>
        <p:txBody>
          <a:bodyPr/>
          <a:lstStyle/>
          <a:p>
            <a:pPr marL="0" indent="0">
              <a:buNone/>
            </a:pPr>
            <a:r>
              <a:rPr lang="en-US" dirty="0"/>
              <a:t>This is my 9</a:t>
            </a:r>
            <a:r>
              <a:rPr lang="en-US" baseline="30000" dirty="0"/>
              <a:t>th</a:t>
            </a:r>
            <a:r>
              <a:rPr lang="en-US" dirty="0"/>
              <a:t> year at Putnam. I have a 6</a:t>
            </a:r>
            <a:r>
              <a:rPr lang="en-US" baseline="30000" dirty="0"/>
              <a:t>th</a:t>
            </a:r>
            <a:r>
              <a:rPr lang="en-US" dirty="0"/>
              <a:t> year degree in Special Education from Bay Path College, a Master’s degree in Education from Cambridge College, and a Bachelor's degree in Psychology from Bay Path College. </a:t>
            </a:r>
          </a:p>
          <a:p>
            <a:pPr marL="0" indent="0">
              <a:buNone/>
            </a:pPr>
            <a:r>
              <a:rPr lang="en-US" dirty="0"/>
              <a:t>Email: </a:t>
            </a:r>
            <a:r>
              <a:rPr lang="en-US" dirty="0">
                <a:hlinkClick r:id="rId2"/>
              </a:rPr>
              <a:t>gregoryj@springfieldpublicschools.com</a:t>
            </a:r>
            <a:endParaRPr lang="en-US" dirty="0"/>
          </a:p>
          <a:p>
            <a:pPr marL="0" indent="0">
              <a:buNone/>
            </a:pPr>
            <a:endParaRPr lang="en-US" dirty="0"/>
          </a:p>
          <a:p>
            <a:pPr marL="0" indent="0">
              <a:buNone/>
            </a:pPr>
            <a:endParaRPr lang="en-US" dirty="0"/>
          </a:p>
        </p:txBody>
      </p:sp>
      <p:sp>
        <p:nvSpPr>
          <p:cNvPr id="8" name="Content Placeholder 7">
            <a:extLst>
              <a:ext uri="{FF2B5EF4-FFF2-40B4-BE49-F238E27FC236}">
                <a16:creationId xmlns:a16="http://schemas.microsoft.com/office/drawing/2014/main" id="{43D24122-ADB9-4879-A7FA-B2B7A2172DA6}"/>
              </a:ext>
            </a:extLst>
          </p:cNvPr>
          <p:cNvSpPr>
            <a:spLocks noGrp="1"/>
          </p:cNvSpPr>
          <p:nvPr>
            <p:ph sz="quarter" idx="4"/>
          </p:nvPr>
        </p:nvSpPr>
        <p:spPr/>
        <p:txBody>
          <a:bodyPr/>
          <a:lstStyle/>
          <a:p>
            <a:endParaRPr lang="en-US" dirty="0"/>
          </a:p>
        </p:txBody>
      </p:sp>
      <p:sp>
        <p:nvSpPr>
          <p:cNvPr id="17" name="Text Placeholder 4">
            <a:extLst>
              <a:ext uri="{FF2B5EF4-FFF2-40B4-BE49-F238E27FC236}">
                <a16:creationId xmlns:a16="http://schemas.microsoft.com/office/drawing/2014/main" id="{FDD0FC7C-FF22-4F6F-BDD1-5AFA51654DFE}"/>
              </a:ext>
            </a:extLst>
          </p:cNvPr>
          <p:cNvSpPr>
            <a:spLocks noGrp="1"/>
          </p:cNvSpPr>
          <p:nvPr>
            <p:ph type="body" sz="quarter" idx="3"/>
          </p:nvPr>
        </p:nvSpPr>
        <p:spPr>
          <a:xfrm>
            <a:off x="6301622" y="1608836"/>
            <a:ext cx="4973041" cy="512064"/>
          </a:xfrm>
        </p:spPr>
        <p:txBody>
          <a:bodyPr/>
          <a:lstStyle/>
          <a:p>
            <a:endParaRPr lang="en-US"/>
          </a:p>
        </p:txBody>
      </p:sp>
      <p:pic>
        <p:nvPicPr>
          <p:cNvPr id="10" name="Picture 9">
            <a:extLst>
              <a:ext uri="{FF2B5EF4-FFF2-40B4-BE49-F238E27FC236}">
                <a16:creationId xmlns:a16="http://schemas.microsoft.com/office/drawing/2014/main" id="{0850BABD-8841-462E-A01B-71D40F4A0F40}"/>
              </a:ext>
            </a:extLst>
          </p:cNvPr>
          <p:cNvPicPr>
            <a:picLocks noChangeAspect="1"/>
          </p:cNvPicPr>
          <p:nvPr/>
        </p:nvPicPr>
        <p:blipFill>
          <a:blip r:embed="rId3"/>
          <a:stretch>
            <a:fillRect/>
          </a:stretch>
        </p:blipFill>
        <p:spPr>
          <a:xfrm>
            <a:off x="7161212" y="1608836"/>
            <a:ext cx="2514600" cy="4472635"/>
          </a:xfrm>
          <a:prstGeom prst="rect">
            <a:avLst/>
          </a:prstGeom>
        </p:spPr>
      </p:pic>
    </p:spTree>
    <p:extLst>
      <p:ext uri="{BB962C8B-B14F-4D97-AF65-F5344CB8AC3E}">
        <p14:creationId xmlns:p14="http://schemas.microsoft.com/office/powerpoint/2010/main" val="147753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76200"/>
            <a:ext cx="10157354" cy="1397000"/>
          </a:xfrm>
        </p:spPr>
        <p:txBody>
          <a:bodyPr anchor="b">
            <a:normAutofit/>
          </a:bodyPr>
          <a:lstStyle/>
          <a:p>
            <a:r>
              <a:rPr lang="en-US" dirty="0"/>
              <a:t>Welcome Parents!</a:t>
            </a:r>
          </a:p>
        </p:txBody>
      </p:sp>
      <p:sp>
        <p:nvSpPr>
          <p:cNvPr id="3" name="Content Placeholder 2"/>
          <p:cNvSpPr>
            <a:spLocks noGrp="1"/>
          </p:cNvSpPr>
          <p:nvPr>
            <p:ph sz="half" idx="1"/>
          </p:nvPr>
        </p:nvSpPr>
        <p:spPr>
          <a:xfrm>
            <a:off x="912811" y="1905000"/>
            <a:ext cx="5181601" cy="4267200"/>
          </a:xfrm>
        </p:spPr>
        <p:txBody>
          <a:bodyPr>
            <a:normAutofit/>
          </a:bodyPr>
          <a:lstStyle/>
          <a:p>
            <a:r>
              <a:rPr lang="en-US" sz="2200" dirty="0"/>
              <a:t>Welcome to: Putnam Vocational Technical Academy</a:t>
            </a:r>
          </a:p>
          <a:p>
            <a:r>
              <a:rPr lang="en-US" sz="2200" dirty="0"/>
              <a:t>Open House Date:</a:t>
            </a:r>
          </a:p>
          <a:p>
            <a:pPr marL="0" indent="0">
              <a:buNone/>
            </a:pPr>
            <a:endParaRPr lang="en-US" sz="2200" dirty="0"/>
          </a:p>
          <a:p>
            <a:pPr lvl="1"/>
            <a:r>
              <a:rPr lang="en-US" sz="2200" dirty="0"/>
              <a:t>What does the virtual classroom look like?</a:t>
            </a:r>
          </a:p>
          <a:p>
            <a:pPr lvl="1"/>
            <a:r>
              <a:rPr lang="en-US" sz="2200" dirty="0"/>
              <a:t>What is expected from your child?</a:t>
            </a:r>
          </a:p>
          <a:p>
            <a:pPr lvl="1"/>
            <a:r>
              <a:rPr lang="en-US" sz="2200" dirty="0"/>
              <a:t>What resources will be used in the Read 180 Program?</a:t>
            </a:r>
          </a:p>
        </p:txBody>
      </p:sp>
      <p:pic>
        <p:nvPicPr>
          <p:cNvPr id="4" name="Content Placeholder 3">
            <a:hlinkClick r:id="rId3"/>
            <a:extLst>
              <a:ext uri="{FF2B5EF4-FFF2-40B4-BE49-F238E27FC236}">
                <a16:creationId xmlns:a16="http://schemas.microsoft.com/office/drawing/2014/main" id="{4E529F8C-4582-427B-B63C-464CFA241648}"/>
              </a:ext>
            </a:extLst>
          </p:cNvPr>
          <p:cNvPicPr>
            <a:picLocks noGrp="1" noChangeAspect="1"/>
          </p:cNvPicPr>
          <p:nvPr>
            <p:ph sz="half" idx="2"/>
          </p:nvPr>
        </p:nvPicPr>
        <p:blipFill>
          <a:blip r:embed="rId4"/>
          <a:stretch>
            <a:fillRect/>
          </a:stretch>
        </p:blipFill>
        <p:spPr>
          <a:xfrm>
            <a:off x="6294640" y="3581400"/>
            <a:ext cx="4976812" cy="2799456"/>
          </a:xfrm>
          <a:prstGeom prst="rect">
            <a:avLst/>
          </a:prstGeom>
        </p:spPr>
      </p:pic>
    </p:spTree>
    <p:extLst>
      <p:ext uri="{BB962C8B-B14F-4D97-AF65-F5344CB8AC3E}">
        <p14:creationId xmlns:p14="http://schemas.microsoft.com/office/powerpoint/2010/main" val="29953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Curriculum Goals </a:t>
            </a:r>
          </a:p>
        </p:txBody>
      </p:sp>
      <p:sp>
        <p:nvSpPr>
          <p:cNvPr id="3" name="Content Placeholder 2"/>
          <p:cNvSpPr>
            <a:spLocks noGrp="1"/>
          </p:cNvSpPr>
          <p:nvPr>
            <p:ph idx="1"/>
          </p:nvPr>
        </p:nvSpPr>
        <p:spPr/>
        <p:txBody>
          <a:bodyPr>
            <a:normAutofit/>
          </a:bodyPr>
          <a:lstStyle/>
          <a:p>
            <a:r>
              <a:rPr lang="en-US" u="sng" dirty="0">
                <a:solidFill>
                  <a:srgbClr val="22293D"/>
                </a:solidFill>
                <a:latin typeface="Roboto"/>
              </a:rPr>
              <a:t>Read 180 </a:t>
            </a:r>
            <a:r>
              <a:rPr lang="en-US" dirty="0">
                <a:solidFill>
                  <a:srgbClr val="22293D"/>
                </a:solidFill>
                <a:latin typeface="Roboto"/>
              </a:rPr>
              <a:t>is an intense, comprehensive reading intervention program used to increase students’ reading levels. Each student receives instruction that is individually designed for their current reading level and writing skills.  The program consists of whole and small group direct instruction, independent reading, writing practice, and computer-based individualized instruction.</a:t>
            </a:r>
            <a:endParaRPr lang="en-US" dirty="0"/>
          </a:p>
          <a:p>
            <a:pPr lvl="0">
              <a:buClr>
                <a:srgbClr val="70AD47">
                  <a:lumMod val="50000"/>
                </a:srgbClr>
              </a:buClr>
            </a:pPr>
            <a:r>
              <a:rPr lang="en-US" u="sng" dirty="0">
                <a:solidFill>
                  <a:prstClr val="black"/>
                </a:solidFill>
              </a:rPr>
              <a:t>System44</a:t>
            </a:r>
            <a:r>
              <a:rPr lang="en-US" dirty="0">
                <a:solidFill>
                  <a:prstClr val="black"/>
                </a:solidFill>
              </a:rPr>
              <a:t> is a decoding intervention program. It is divided into 160 Topics that will provide your child with the foundations to be a good reader. The goal of System 44 is to get students decoding well so that they can focus on understanding text. </a:t>
            </a:r>
            <a:endParaRPr lang="en-US" dirty="0"/>
          </a:p>
        </p:txBody>
      </p:sp>
      <p:pic>
        <p:nvPicPr>
          <p:cNvPr id="6" name="Graphic 5" descr="Pencil">
            <a:hlinkClick r:id="rId2" action="ppaction://hlinkfile"/>
            <a:extLst>
              <a:ext uri="{FF2B5EF4-FFF2-40B4-BE49-F238E27FC236}">
                <a16:creationId xmlns:a16="http://schemas.microsoft.com/office/drawing/2014/main" id="{70BCFB4B-A658-41CA-BF4C-F4D93C9D8E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9412" y="457200"/>
            <a:ext cx="914400" cy="914400"/>
          </a:xfrm>
          <a:prstGeom prst="rect">
            <a:avLst/>
          </a:prstGeom>
        </p:spPr>
      </p:pic>
    </p:spTree>
    <p:extLst>
      <p:ext uri="{BB962C8B-B14F-4D97-AF65-F5344CB8AC3E}">
        <p14:creationId xmlns:p14="http://schemas.microsoft.com/office/powerpoint/2010/main" val="342289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9D4C-2F2B-46B0-8DFE-1291F20923D7}"/>
              </a:ext>
            </a:extLst>
          </p:cNvPr>
          <p:cNvSpPr>
            <a:spLocks noGrp="1"/>
          </p:cNvSpPr>
          <p:nvPr>
            <p:ph type="title"/>
          </p:nvPr>
        </p:nvSpPr>
        <p:spPr>
          <a:xfrm>
            <a:off x="1117309" y="76200"/>
            <a:ext cx="10157354" cy="1397000"/>
          </a:xfrm>
        </p:spPr>
        <p:txBody>
          <a:bodyPr anchor="b">
            <a:normAutofit/>
          </a:bodyPr>
          <a:lstStyle/>
          <a:p>
            <a:r>
              <a:rPr lang="en-US" dirty="0"/>
              <a:t>UNIFIED CLASSROOM </a:t>
            </a:r>
          </a:p>
        </p:txBody>
      </p:sp>
      <p:pic>
        <p:nvPicPr>
          <p:cNvPr id="5" name="Content Placeholder 4">
            <a:extLst>
              <a:ext uri="{FF2B5EF4-FFF2-40B4-BE49-F238E27FC236}">
                <a16:creationId xmlns:a16="http://schemas.microsoft.com/office/drawing/2014/main" id="{F63FBEE1-CF3C-4AEA-AA48-06AB6038A975}"/>
              </a:ext>
            </a:extLst>
          </p:cNvPr>
          <p:cNvPicPr>
            <a:picLocks noGrp="1" noChangeAspect="1"/>
          </p:cNvPicPr>
          <p:nvPr>
            <p:ph idx="1"/>
          </p:nvPr>
        </p:nvPicPr>
        <p:blipFill>
          <a:blip r:embed="rId2"/>
          <a:stretch>
            <a:fillRect/>
          </a:stretch>
        </p:blipFill>
        <p:spPr>
          <a:xfrm>
            <a:off x="379412" y="1600200"/>
            <a:ext cx="10515600" cy="5562600"/>
          </a:xfrm>
          <a:prstGeom prst="rect">
            <a:avLst/>
          </a:prstGeom>
          <a:noFill/>
        </p:spPr>
      </p:pic>
    </p:spTree>
    <p:extLst>
      <p:ext uri="{BB962C8B-B14F-4D97-AF65-F5344CB8AC3E}">
        <p14:creationId xmlns:p14="http://schemas.microsoft.com/office/powerpoint/2010/main" val="196776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dirty="0"/>
              <a:t>Read 180/System 44 Rotations</a:t>
            </a:r>
          </a:p>
        </p:txBody>
      </p:sp>
      <p:sp>
        <p:nvSpPr>
          <p:cNvPr id="3" name="Content Placeholder 2"/>
          <p:cNvSpPr>
            <a:spLocks noGrp="1"/>
          </p:cNvSpPr>
          <p:nvPr>
            <p:ph sz="half" idx="1"/>
          </p:nvPr>
        </p:nvSpPr>
        <p:spPr/>
        <p:txBody>
          <a:bodyPr>
            <a:normAutofit lnSpcReduction="10000"/>
          </a:bodyPr>
          <a:lstStyle/>
          <a:p>
            <a:r>
              <a:rPr lang="en-US" sz="1900" dirty="0"/>
              <a:t>1</a:t>
            </a:r>
            <a:r>
              <a:rPr lang="en-US" sz="1900" baseline="30000" dirty="0"/>
              <a:t>st</a:t>
            </a:r>
            <a:r>
              <a:rPr lang="en-US" sz="1900" dirty="0"/>
              <a:t> block </a:t>
            </a:r>
          </a:p>
          <a:p>
            <a:r>
              <a:rPr lang="en-US" sz="1900" dirty="0"/>
              <a:t>Whole Group Lesson</a:t>
            </a:r>
          </a:p>
          <a:p>
            <a:r>
              <a:rPr lang="en-US" sz="1900" dirty="0">
                <a:highlight>
                  <a:srgbClr val="FFFF00"/>
                </a:highlight>
              </a:rPr>
              <a:t>REAL BOOK </a:t>
            </a:r>
          </a:p>
          <a:p>
            <a:r>
              <a:rPr lang="en-US" sz="1900" dirty="0"/>
              <a:t>2</a:t>
            </a:r>
            <a:r>
              <a:rPr lang="en-US" sz="1900" baseline="30000" dirty="0"/>
              <a:t>nd</a:t>
            </a:r>
            <a:r>
              <a:rPr lang="en-US" sz="1900" dirty="0"/>
              <a:t> Block </a:t>
            </a:r>
          </a:p>
          <a:p>
            <a:r>
              <a:rPr lang="en-US" sz="1900" dirty="0"/>
              <a:t>20 minutes of </a:t>
            </a:r>
            <a:r>
              <a:rPr lang="en-US" sz="1900" dirty="0">
                <a:highlight>
                  <a:srgbClr val="FFFF00"/>
                </a:highlight>
              </a:rPr>
              <a:t>APPLICATIONS</a:t>
            </a:r>
            <a:r>
              <a:rPr lang="en-US" sz="1900" dirty="0"/>
              <a:t>-this is the heart of the Read 180 Program </a:t>
            </a:r>
          </a:p>
          <a:p>
            <a:r>
              <a:rPr lang="en-US" sz="1900" dirty="0"/>
              <a:t>20 minutes of </a:t>
            </a:r>
            <a:r>
              <a:rPr lang="en-US" sz="1900" dirty="0">
                <a:highlight>
                  <a:srgbClr val="FFFF00"/>
                </a:highlight>
              </a:rPr>
              <a:t>INDEPENDENT READING</a:t>
            </a:r>
          </a:p>
          <a:p>
            <a:endParaRPr lang="en-US" sz="1900" dirty="0">
              <a:highlight>
                <a:srgbClr val="FFFF00"/>
              </a:highlight>
            </a:endParaRPr>
          </a:p>
          <a:p>
            <a:r>
              <a:rPr lang="en-US" sz="2000" dirty="0">
                <a:hlinkClick r:id="rId2"/>
              </a:rPr>
              <a:t>https://h100003550.education.scholastic.com/HMHCentralGateway/</a:t>
            </a:r>
            <a:endParaRPr lang="en-US" sz="2000" dirty="0"/>
          </a:p>
          <a:p>
            <a:endParaRPr lang="en-US" sz="1900" dirty="0"/>
          </a:p>
          <a:p>
            <a:pPr marL="0" indent="0">
              <a:buNone/>
            </a:pPr>
            <a:endParaRPr lang="en-US" sz="1900" dirty="0"/>
          </a:p>
        </p:txBody>
      </p:sp>
      <p:pic>
        <p:nvPicPr>
          <p:cNvPr id="5" name="Content Placeholder 4" descr="A picture containing photo, various, table, person&#10;&#10;Description automatically generated">
            <a:hlinkClick r:id="rId2"/>
            <a:extLst>
              <a:ext uri="{FF2B5EF4-FFF2-40B4-BE49-F238E27FC236}">
                <a16:creationId xmlns:a16="http://schemas.microsoft.com/office/drawing/2014/main" id="{2F4F26DE-5066-4A86-93E5-9B77055C533C}"/>
              </a:ext>
            </a:extLst>
          </p:cNvPr>
          <p:cNvPicPr>
            <a:picLocks noGrp="1" noChangeAspect="1"/>
          </p:cNvPicPr>
          <p:nvPr>
            <p:ph sz="half" idx="2"/>
          </p:nvPr>
        </p:nvPicPr>
        <p:blipFill>
          <a:blip r:embed="rId3"/>
          <a:stretch>
            <a:fillRect/>
          </a:stretch>
        </p:blipFill>
        <p:spPr>
          <a:xfrm>
            <a:off x="6297613" y="2070695"/>
            <a:ext cx="4976812" cy="3732609"/>
          </a:xfrm>
        </p:spPr>
      </p:pic>
    </p:spTree>
    <p:extLst>
      <p:ext uri="{BB962C8B-B14F-4D97-AF65-F5344CB8AC3E}">
        <p14:creationId xmlns:p14="http://schemas.microsoft.com/office/powerpoint/2010/main" val="60329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a:t>
            </a:r>
          </a:p>
        </p:txBody>
      </p:sp>
      <p:sp>
        <p:nvSpPr>
          <p:cNvPr id="3" name="Content Placeholder 2"/>
          <p:cNvSpPr>
            <a:spLocks noGrp="1"/>
          </p:cNvSpPr>
          <p:nvPr>
            <p:ph idx="1"/>
          </p:nvPr>
        </p:nvSpPr>
        <p:spPr/>
        <p:txBody>
          <a:bodyPr>
            <a:noAutofit/>
          </a:bodyPr>
          <a:lstStyle/>
          <a:p>
            <a:pPr marL="121898" lvl="1" indent="0">
              <a:lnSpc>
                <a:spcPct val="115000"/>
              </a:lnSpc>
              <a:spcBef>
                <a:spcPts val="0"/>
              </a:spcBef>
              <a:spcAft>
                <a:spcPts val="1000"/>
              </a:spcAft>
              <a:buNone/>
            </a:pPr>
            <a:r>
              <a:rPr lang="en-US" sz="1400" b="1" dirty="0">
                <a:latin typeface="Arial" panose="020B0604020202020204" pitchFamily="34" charset="0"/>
                <a:ea typeface="Calibri" panose="020F0502020204030204" pitchFamily="34" charset="0"/>
                <a:cs typeface="Times New Roman" panose="02020603050405020304" pitchFamily="18" charset="0"/>
              </a:rPr>
              <a:t>Grading- </a:t>
            </a:r>
            <a:r>
              <a:rPr lang="en-US" sz="1400" dirty="0">
                <a:latin typeface="Arial" panose="020B0604020202020204" pitchFamily="34" charset="0"/>
                <a:ea typeface="Calibri" panose="020F0502020204030204" pitchFamily="34" charset="0"/>
                <a:cs typeface="Times New Roman" panose="02020603050405020304" pitchFamily="18" charset="0"/>
              </a:rPr>
              <a:t>Grades are based on the Scholastic READ 180 model.  The grade is divided into four parts, contributing to the 80-20 district policy.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en-US" sz="1400" b="1" dirty="0">
                <a:latin typeface="Arial" panose="020B0604020202020204" pitchFamily="34" charset="0"/>
                <a:ea typeface="Calibri" panose="020F0502020204030204" pitchFamily="34" charset="0"/>
                <a:cs typeface="Times New Roman" panose="02020603050405020304" pitchFamily="18" charset="0"/>
              </a:rPr>
              <a:t>Whole Group Work (20% of grade)</a:t>
            </a:r>
            <a:r>
              <a:rPr lang="en-US" sz="1400" dirty="0">
                <a:latin typeface="Arial" panose="020B0604020202020204" pitchFamily="34" charset="0"/>
                <a:ea typeface="Calibri" panose="020F0502020204030204" pitchFamily="34" charset="0"/>
                <a:cs typeface="Times New Roman" panose="02020603050405020304" pitchFamily="18" charset="0"/>
              </a:rPr>
              <a:t> – These activities include </a:t>
            </a:r>
            <a:r>
              <a:rPr lang="en-US" sz="1400" dirty="0" err="1">
                <a:latin typeface="Arial" panose="020B0604020202020204" pitchFamily="34" charset="0"/>
                <a:ea typeface="Calibri" panose="020F0502020204030204" pitchFamily="34" charset="0"/>
                <a:cs typeface="Times New Roman" panose="02020603050405020304" pitchFamily="18" charset="0"/>
              </a:rPr>
              <a:t>bellwork</a:t>
            </a:r>
            <a:r>
              <a:rPr lang="en-US" sz="1400" dirty="0">
                <a:latin typeface="Arial" panose="020B0604020202020204" pitchFamily="34" charset="0"/>
                <a:ea typeface="Calibri" panose="020F0502020204030204" pitchFamily="34" charset="0"/>
                <a:cs typeface="Times New Roman" panose="02020603050405020304" pitchFamily="18" charset="0"/>
              </a:rPr>
              <a:t>, daily </a:t>
            </a:r>
            <a:r>
              <a:rPr lang="en-US" sz="1400" dirty="0">
                <a:highlight>
                  <a:srgbClr val="FFFF00"/>
                </a:highlight>
                <a:latin typeface="Arial" panose="020B0604020202020204" pitchFamily="34" charset="0"/>
                <a:ea typeface="Calibri" panose="020F0502020204030204" pitchFamily="34" charset="0"/>
                <a:cs typeface="Times New Roman" panose="02020603050405020304" pitchFamily="18" charset="0"/>
              </a:rPr>
              <a:t>participation</a:t>
            </a:r>
            <a:r>
              <a:rPr lang="en-US" sz="1400" dirty="0">
                <a:latin typeface="Arial" panose="020B0604020202020204" pitchFamily="34" charset="0"/>
                <a:ea typeface="Calibri" panose="020F0502020204030204" pitchFamily="34" charset="0"/>
                <a:cs typeface="Times New Roman" panose="02020603050405020304" pitchFamily="18" charset="0"/>
              </a:rPr>
              <a:t> points, whole group </a:t>
            </a:r>
            <a:r>
              <a:rPr lang="en-US" sz="1400" dirty="0" err="1">
                <a:latin typeface="Arial" panose="020B0604020202020204" pitchFamily="34" charset="0"/>
                <a:ea typeface="Calibri" panose="020F0502020204030204" pitchFamily="34" charset="0"/>
                <a:cs typeface="Times New Roman" panose="02020603050405020304" pitchFamily="18" charset="0"/>
              </a:rPr>
              <a:t>rBook</a:t>
            </a:r>
            <a:r>
              <a:rPr lang="en-US" sz="1400" dirty="0">
                <a:latin typeface="Arial" panose="020B0604020202020204" pitchFamily="34" charset="0"/>
                <a:ea typeface="Calibri" panose="020F0502020204030204" pitchFamily="34" charset="0"/>
                <a:cs typeface="Times New Roman" panose="02020603050405020304" pitchFamily="18" charset="0"/>
              </a:rPr>
              <a:t> activities, student discourse, and participating in outside reading activities.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en-US" sz="1400" b="1" dirty="0">
                <a:latin typeface="Arial" panose="020B0604020202020204" pitchFamily="34" charset="0"/>
                <a:ea typeface="Calibri" panose="020F0502020204030204" pitchFamily="34" charset="0"/>
                <a:cs typeface="Times New Roman" panose="02020603050405020304" pitchFamily="18" charset="0"/>
              </a:rPr>
              <a:t>Small Group Work (26.6% of grade)</a:t>
            </a:r>
            <a:r>
              <a:rPr lang="en-US" sz="1400" dirty="0">
                <a:latin typeface="Arial" panose="020B0604020202020204" pitchFamily="34" charset="0"/>
                <a:ea typeface="Calibri" panose="020F0502020204030204" pitchFamily="34" charset="0"/>
                <a:cs typeface="Times New Roman" panose="02020603050405020304" pitchFamily="18" charset="0"/>
              </a:rPr>
              <a:t> – This grade also consists of </a:t>
            </a:r>
            <a:r>
              <a:rPr lang="en-US" sz="1400" dirty="0" err="1">
                <a:latin typeface="Arial" panose="020B0604020202020204" pitchFamily="34" charset="0"/>
                <a:ea typeface="Calibri" panose="020F0502020204030204" pitchFamily="34" charset="0"/>
                <a:cs typeface="Times New Roman" panose="02020603050405020304" pitchFamily="18" charset="0"/>
              </a:rPr>
              <a:t>rBook</a:t>
            </a:r>
            <a:r>
              <a:rPr lang="en-US" sz="1400" dirty="0">
                <a:latin typeface="Arial" panose="020B0604020202020204" pitchFamily="34" charset="0"/>
                <a:ea typeface="Calibri" panose="020F0502020204030204" pitchFamily="34" charset="0"/>
                <a:cs typeface="Times New Roman" panose="02020603050405020304" pitchFamily="18" charset="0"/>
              </a:rPr>
              <a:t> activities, but it also includes </a:t>
            </a:r>
            <a:r>
              <a:rPr lang="en-US" sz="1400" dirty="0">
                <a:highlight>
                  <a:srgbClr val="FFFF00"/>
                </a:highlight>
                <a:latin typeface="Arial" panose="020B0604020202020204" pitchFamily="34" charset="0"/>
                <a:ea typeface="Calibri" panose="020F0502020204030204" pitchFamily="34" charset="0"/>
                <a:cs typeface="Times New Roman" panose="02020603050405020304" pitchFamily="18" charset="0"/>
              </a:rPr>
              <a:t>written essays</a:t>
            </a:r>
            <a:r>
              <a:rPr lang="en-US" sz="1400" dirty="0">
                <a:latin typeface="Arial" panose="020B0604020202020204" pitchFamily="34" charset="0"/>
                <a:ea typeface="Calibri" panose="020F0502020204030204" pitchFamily="34" charset="0"/>
                <a:cs typeface="Times New Roman" panose="02020603050405020304" pitchFamily="18" charset="0"/>
              </a:rPr>
              <a:t>, individual instruction in weakness areas, Writer’s Notebook entries, </a:t>
            </a:r>
            <a:r>
              <a:rPr lang="en-US" sz="1400" dirty="0" err="1">
                <a:latin typeface="Arial" panose="020B0604020202020204" pitchFamily="34" charset="0"/>
                <a:ea typeface="Calibri" panose="020F0502020204030204" pitchFamily="34" charset="0"/>
                <a:cs typeface="Times New Roman" panose="02020603050405020304" pitchFamily="18" charset="0"/>
              </a:rPr>
              <a:t>rskills</a:t>
            </a:r>
            <a:r>
              <a:rPr lang="en-US" sz="1400" dirty="0">
                <a:latin typeface="Arial" panose="020B0604020202020204" pitchFamily="34" charset="0"/>
                <a:ea typeface="Calibri" panose="020F0502020204030204" pitchFamily="34" charset="0"/>
                <a:cs typeface="Times New Roman" panose="02020603050405020304" pitchFamily="18" charset="0"/>
              </a:rPr>
              <a:t> tests, and any small group projects.</a:t>
            </a:r>
          </a:p>
          <a:p>
            <a:pPr marL="0" marR="0" indent="0">
              <a:lnSpc>
                <a:spcPct val="115000"/>
              </a:lnSpc>
              <a:spcBef>
                <a:spcPts val="0"/>
              </a:spcBef>
              <a:spcAft>
                <a:spcPts val="1000"/>
              </a:spcAft>
              <a:buNone/>
            </a:pPr>
            <a:r>
              <a:rPr lang="en-US" sz="1400" dirty="0">
                <a:latin typeface="Arial" panose="020B0604020202020204" pitchFamily="34" charset="0"/>
                <a:ea typeface="Calibri" panose="020F0502020204030204" pitchFamily="34" charset="0"/>
                <a:cs typeface="Times New Roman" panose="02020603050405020304" pitchFamily="18" charset="0"/>
              </a:rPr>
              <a:t>**Small Group work will be combined with Whole Group during remote learning.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en-US" sz="1400" b="1" dirty="0">
                <a:latin typeface="Arial" panose="020B0604020202020204" pitchFamily="34" charset="0"/>
                <a:ea typeface="Calibri" panose="020F0502020204030204" pitchFamily="34" charset="0"/>
                <a:cs typeface="Times New Roman" panose="02020603050405020304" pitchFamily="18" charset="0"/>
              </a:rPr>
              <a:t>Scholastic READ 180 Software (26.6% of grade) - </a:t>
            </a:r>
            <a:r>
              <a:rPr lang="en-US" sz="1400" dirty="0">
                <a:latin typeface="Arial" panose="020B0604020202020204" pitchFamily="34" charset="0"/>
                <a:ea typeface="Calibri" panose="020F0502020204030204" pitchFamily="34" charset="0"/>
                <a:cs typeface="Times New Roman" panose="02020603050405020304" pitchFamily="18" charset="0"/>
              </a:rPr>
              <a:t>	This grade consists of all activity on the instructional software which is at the heart of READ 180.  This computer program individualizes instruction for each student who signs in.  This is an integral part of the program.  This grade also includes the student’s </a:t>
            </a:r>
            <a:r>
              <a:rPr lang="en-US" sz="1400" dirty="0">
                <a:highlight>
                  <a:srgbClr val="FFFF00"/>
                </a:highlight>
                <a:latin typeface="Arial" panose="020B0604020202020204" pitchFamily="34" charset="0"/>
                <a:ea typeface="Calibri" panose="020F0502020204030204" pitchFamily="34" charset="0"/>
                <a:cs typeface="Times New Roman" panose="02020603050405020304" pitchFamily="18" charset="0"/>
              </a:rPr>
              <a:t>oral fluency</a:t>
            </a:r>
            <a:r>
              <a:rPr lang="en-US" sz="1400" dirty="0">
                <a:latin typeface="Arial" panose="020B0604020202020204" pitchFamily="34" charset="0"/>
                <a:ea typeface="Calibri" panose="020F0502020204030204" pitchFamily="34" charset="0"/>
                <a:cs typeface="Times New Roman" panose="02020603050405020304" pitchFamily="18" charset="0"/>
              </a:rPr>
              <a:t> grade.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en-US" sz="1400" b="1" dirty="0">
                <a:latin typeface="Arial" panose="020B0604020202020204" pitchFamily="34" charset="0"/>
                <a:ea typeface="Calibri" panose="020F0502020204030204" pitchFamily="34" charset="0"/>
                <a:cs typeface="Times New Roman" panose="02020603050405020304" pitchFamily="18" charset="0"/>
              </a:rPr>
              <a:t>Independent/Modeled Reading (26.6% of grade) </a:t>
            </a:r>
            <a:r>
              <a:rPr lang="en-US" sz="1400" dirty="0">
                <a:latin typeface="Arial" panose="020B0604020202020204" pitchFamily="34" charset="0"/>
                <a:ea typeface="Calibri" panose="020F0502020204030204" pitchFamily="34" charset="0"/>
                <a:cs typeface="Times New Roman" panose="02020603050405020304" pitchFamily="18" charset="0"/>
              </a:rPr>
              <a:t>– This grade consists of self motivation and self checks. The first part is a daily reading log which must include the date, pages read, and a response to that day’s reading.  The second is portion of this grade is the actual </a:t>
            </a:r>
            <a:r>
              <a:rPr lang="en-US" sz="1400" dirty="0">
                <a:highlight>
                  <a:srgbClr val="FFFF00"/>
                </a:highlight>
                <a:latin typeface="Arial" panose="020B0604020202020204" pitchFamily="34" charset="0"/>
                <a:ea typeface="Calibri" panose="020F0502020204030204" pitchFamily="34" charset="0"/>
                <a:cs typeface="Times New Roman" panose="02020603050405020304" pitchFamily="18" charset="0"/>
              </a:rPr>
              <a:t>test</a:t>
            </a:r>
            <a:r>
              <a:rPr lang="en-US" sz="1400" dirty="0">
                <a:latin typeface="Arial" panose="020B0604020202020204" pitchFamily="34" charset="0"/>
                <a:ea typeface="Calibri" panose="020F0502020204030204" pitchFamily="34" charset="0"/>
                <a:cs typeface="Times New Roman" panose="02020603050405020304" pitchFamily="18" charset="0"/>
              </a:rPr>
              <a:t> on the novel.  Projects may be substituted for tests in some situations.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Book quiz - </a:t>
            </a:r>
            <a:r>
              <a:rPr lang="en-US" sz="1400" b="1" dirty="0">
                <a:latin typeface="Arial" panose="020B0604020202020204" pitchFamily="34" charset="0"/>
                <a:ea typeface="Calibri" panose="020F0502020204030204" pitchFamily="34" charset="0"/>
                <a:cs typeface="Times New Roman" panose="02020603050405020304" pitchFamily="18" charset="0"/>
              </a:rPr>
              <a:t>Three</a:t>
            </a:r>
            <a:r>
              <a:rPr lang="en-US" sz="1400" dirty="0">
                <a:latin typeface="Arial" panose="020B0604020202020204" pitchFamily="34" charset="0"/>
                <a:ea typeface="Calibri" panose="020F0502020204030204" pitchFamily="34" charset="0"/>
                <a:cs typeface="Times New Roman" panose="02020603050405020304" pitchFamily="18" charset="0"/>
              </a:rPr>
              <a:t> per marking period, taken on the computer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Book Project - </a:t>
            </a:r>
            <a:r>
              <a:rPr lang="en-US" sz="1400" b="1" dirty="0">
                <a:latin typeface="Arial" panose="020B0604020202020204" pitchFamily="34" charset="0"/>
                <a:ea typeface="Calibri" panose="020F0502020204030204" pitchFamily="34" charset="0"/>
                <a:cs typeface="Times New Roman" panose="02020603050405020304" pitchFamily="18" charset="0"/>
              </a:rPr>
              <a:t>One</a:t>
            </a:r>
            <a:r>
              <a:rPr lang="en-US" sz="1400" dirty="0">
                <a:latin typeface="Arial" panose="020B0604020202020204" pitchFamily="34" charset="0"/>
                <a:ea typeface="Calibri" panose="020F0502020204030204" pitchFamily="34" charset="0"/>
                <a:cs typeface="Times New Roman" panose="02020603050405020304" pitchFamily="18" charset="0"/>
              </a:rPr>
              <a:t> student-selected project for each book - due no more than </a:t>
            </a:r>
            <a:r>
              <a:rPr lang="en-US" sz="1400" b="1" dirty="0">
                <a:latin typeface="Arial" panose="020B0604020202020204" pitchFamily="34" charset="0"/>
                <a:ea typeface="Calibri" panose="020F0502020204030204" pitchFamily="34" charset="0"/>
                <a:cs typeface="Times New Roman" panose="02020603050405020304" pitchFamily="18" charset="0"/>
              </a:rPr>
              <a:t>three days </a:t>
            </a:r>
            <a:r>
              <a:rPr lang="en-US" sz="1400" dirty="0">
                <a:latin typeface="Arial" panose="020B0604020202020204" pitchFamily="34" charset="0"/>
                <a:ea typeface="Calibri" panose="020F0502020204030204" pitchFamily="34" charset="0"/>
                <a:cs typeface="Times New Roman" panose="02020603050405020304" pitchFamily="18" charset="0"/>
              </a:rPr>
              <a:t>after completion of book.</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dirty="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62719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Class Rules</a:t>
            </a:r>
            <a:endParaRPr lang="en-US" dirty="0"/>
          </a:p>
        </p:txBody>
      </p:sp>
      <p:sp>
        <p:nvSpPr>
          <p:cNvPr id="3" name="Content Placeholder 2"/>
          <p:cNvSpPr>
            <a:spLocks noGrp="1"/>
          </p:cNvSpPr>
          <p:nvPr>
            <p:ph idx="1"/>
          </p:nvPr>
        </p:nvSpPr>
        <p:spPr/>
        <p:txBody>
          <a:bodyPr/>
          <a:lstStyle/>
          <a:p>
            <a:pPr lvl="1"/>
            <a:r>
              <a:rPr lang="en-US" dirty="0"/>
              <a:t>Be Respectful to all students and staff</a:t>
            </a:r>
          </a:p>
          <a:p>
            <a:pPr lvl="1"/>
            <a:r>
              <a:rPr lang="en-US" dirty="0"/>
              <a:t>Enter the Zoom classroom with your microphone muted</a:t>
            </a:r>
          </a:p>
          <a:p>
            <a:pPr lvl="1"/>
            <a:r>
              <a:rPr lang="en-US" dirty="0"/>
              <a:t>Cameras must be on with full face on camera</a:t>
            </a:r>
          </a:p>
          <a:p>
            <a:pPr lvl="1"/>
            <a:r>
              <a:rPr lang="en-US" dirty="0"/>
              <a:t>Be punctual</a:t>
            </a:r>
          </a:p>
          <a:p>
            <a:pPr lvl="1"/>
            <a:r>
              <a:rPr lang="en-US" dirty="0"/>
              <a:t>Remained engaged</a:t>
            </a:r>
          </a:p>
          <a:p>
            <a:pPr lvl="1"/>
            <a:r>
              <a:rPr lang="en-US" dirty="0"/>
              <a:t>Be prepared with your Read 180 link bookmarked</a:t>
            </a:r>
          </a:p>
          <a:p>
            <a:pPr lvl="1"/>
            <a:r>
              <a:rPr lang="en-US" dirty="0"/>
              <a:t>Be prepared with your textbook and pen handy</a:t>
            </a:r>
          </a:p>
          <a:p>
            <a:pPr lvl="1"/>
            <a:r>
              <a:rPr lang="en-US" dirty="0"/>
              <a:t>During Independent work, text </a:t>
            </a:r>
            <a:r>
              <a:rPr lang="en-US"/>
              <a:t>all questions </a:t>
            </a:r>
            <a:r>
              <a:rPr lang="en-US" dirty="0"/>
              <a:t>in the chat</a:t>
            </a:r>
          </a:p>
        </p:txBody>
      </p:sp>
    </p:spTree>
    <p:extLst>
      <p:ext uri="{BB962C8B-B14F-4D97-AF65-F5344CB8AC3E}">
        <p14:creationId xmlns:p14="http://schemas.microsoft.com/office/powerpoint/2010/main" val="3979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ASYNCHRONOUS WEDNESDAYS</a:t>
            </a:r>
          </a:p>
        </p:txBody>
      </p:sp>
      <p:sp>
        <p:nvSpPr>
          <p:cNvPr id="3" name="Content Placeholder 2"/>
          <p:cNvSpPr>
            <a:spLocks noGrp="1"/>
          </p:cNvSpPr>
          <p:nvPr>
            <p:ph idx="1"/>
          </p:nvPr>
        </p:nvSpPr>
        <p:spPr/>
        <p:txBody>
          <a:bodyPr>
            <a:normAutofit/>
          </a:bodyPr>
          <a:lstStyle/>
          <a:p>
            <a:r>
              <a:rPr lang="en-US" dirty="0"/>
              <a:t>Students will complete:</a:t>
            </a:r>
          </a:p>
          <a:p>
            <a:pPr marL="0" indent="0">
              <a:buNone/>
            </a:pPr>
            <a:r>
              <a:rPr lang="en-US" dirty="0"/>
              <a:t>20 minutes of the Read 180 or System 44 </a:t>
            </a:r>
            <a:r>
              <a:rPr lang="en-US" dirty="0">
                <a:highlight>
                  <a:srgbClr val="FFFF00"/>
                </a:highlight>
              </a:rPr>
              <a:t>STUDENT APPLICATIONS</a:t>
            </a:r>
          </a:p>
          <a:p>
            <a:pPr marL="0" indent="0">
              <a:buNone/>
            </a:pPr>
            <a:r>
              <a:rPr lang="en-US" dirty="0"/>
              <a:t>And</a:t>
            </a:r>
          </a:p>
          <a:p>
            <a:pPr marL="0" indent="0">
              <a:buNone/>
            </a:pPr>
            <a:r>
              <a:rPr lang="en-US" dirty="0"/>
              <a:t>20 minutes of </a:t>
            </a:r>
            <a:r>
              <a:rPr lang="en-US" dirty="0">
                <a:highlight>
                  <a:srgbClr val="FFFF00"/>
                </a:highlight>
              </a:rPr>
              <a:t>INDEPENDENT READING </a:t>
            </a:r>
          </a:p>
          <a:p>
            <a:pPr marL="0" indent="0">
              <a:buNone/>
            </a:pPr>
            <a:endParaRPr lang="en-US" dirty="0">
              <a:highlight>
                <a:srgbClr val="FFFF00"/>
              </a:highlight>
            </a:endParaRPr>
          </a:p>
          <a:p>
            <a:pPr marL="0" indent="0">
              <a:buNone/>
            </a:pPr>
            <a:r>
              <a:rPr lang="en-US" dirty="0">
                <a:hlinkClick r:id="rId2"/>
              </a:rPr>
              <a:t>https://h100003550.education.scholastic.com/HMHCentralGateway/</a:t>
            </a:r>
            <a:endParaRPr lang="en-US" dirty="0"/>
          </a:p>
          <a:p>
            <a:pPr marL="0" indent="0">
              <a:buNone/>
            </a:pPr>
            <a:endParaRPr lang="en-US" dirty="0">
              <a:highlight>
                <a:srgbClr val="FFFF00"/>
              </a:highlight>
            </a:endParaRPr>
          </a:p>
          <a:p>
            <a:pPr marL="0" indent="0">
              <a:buNone/>
            </a:pPr>
            <a:endParaRPr lang="en-US" dirty="0">
              <a:highlight>
                <a:srgbClr val="FFFF00"/>
              </a:highlight>
            </a:endParaRPr>
          </a:p>
        </p:txBody>
      </p:sp>
    </p:spTree>
    <p:extLst>
      <p:ext uri="{BB962C8B-B14F-4D97-AF65-F5344CB8AC3E}">
        <p14:creationId xmlns:p14="http://schemas.microsoft.com/office/powerpoint/2010/main" val="97722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lass open house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thm15="http://schemas.microsoft.com/office/thememl/2012/main" name="Classroom open house presentation.potx" id="{AB7D8AB0-4323-4322-AB21-8CB398DB9E96}" vid="{5BFEA1FF-C39F-48A2-B239-4B55565FC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50B642D074944FB6AAB52FD423B989" ma:contentTypeVersion="5" ma:contentTypeDescription="Create a new document." ma:contentTypeScope="" ma:versionID="8cf0cf4f7cc95dbd8b95a9ced92b44f8">
  <xsd:schema xmlns:xsd="http://www.w3.org/2001/XMLSchema" xmlns:xs="http://www.w3.org/2001/XMLSchema" xmlns:p="http://schemas.microsoft.com/office/2006/metadata/properties" xmlns:ns2="945392b4-dac5-406c-8029-2726184eef8e" xmlns:ns3="298af30b-2ebf-4401-97a8-c1d2964e1502" targetNamespace="http://schemas.microsoft.com/office/2006/metadata/properties" ma:root="true" ma:fieldsID="c6585e70af85c33541b942528af6375e" ns2:_="" ns3:_="">
    <xsd:import namespace="945392b4-dac5-406c-8029-2726184eef8e"/>
    <xsd:import namespace="298af30b-2ebf-4401-97a8-c1d2964e15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392b4-dac5-406c-8029-2726184eef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8af30b-2ebf-4401-97a8-c1d2964e150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C2A3D46-E370-4828-A889-1248FF8FA85C}"/>
</file>

<file path=customXml/itemProps2.xml><?xml version="1.0" encoding="utf-8"?>
<ds:datastoreItem xmlns:ds="http://schemas.openxmlformats.org/officeDocument/2006/customXml" ds:itemID="{62EE92FA-5E95-4261-9611-57F707506EDD}"/>
</file>

<file path=customXml/itemProps3.xml><?xml version="1.0" encoding="utf-8"?>
<ds:datastoreItem xmlns:ds="http://schemas.openxmlformats.org/officeDocument/2006/customXml" ds:itemID="{22086E82-4DC6-46C8-A303-553F4DDEAE9C}"/>
</file>

<file path=docProps/app.xml><?xml version="1.0" encoding="utf-8"?>
<Properties xmlns="http://schemas.openxmlformats.org/officeDocument/2006/extended-properties" xmlns:vt="http://schemas.openxmlformats.org/officeDocument/2006/docPropsVTypes">
  <Template/>
  <TotalTime>733</TotalTime>
  <Words>761</Words>
  <Application>Microsoft Office PowerPoint</Application>
  <PresentationFormat>Custom</PresentationFormat>
  <Paragraphs>72</Paragraphs>
  <Slides>12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Roboto</vt:lpstr>
      <vt:lpstr>Wingdings</vt:lpstr>
      <vt:lpstr>Class open house presentation</vt:lpstr>
      <vt:lpstr>Open House</vt:lpstr>
      <vt:lpstr>Mrs. Gregory, M.Ed, Ed.S. </vt:lpstr>
      <vt:lpstr>Welcome Parents!</vt:lpstr>
      <vt:lpstr>Curriculum Goals </vt:lpstr>
      <vt:lpstr>UNIFIED CLASSROOM </vt:lpstr>
      <vt:lpstr>Read 180/System 44 Rotations</vt:lpstr>
      <vt:lpstr>GRADING</vt:lpstr>
      <vt:lpstr>Class Rules</vt:lpstr>
      <vt:lpstr>ASYNCHRONOUS WEDNESDAYS</vt:lpstr>
      <vt:lpstr>Office Hours: Wednesdays at 10:00 a.m.  </vt:lpstr>
      <vt:lpstr>Student Help Desk</vt:lpstr>
      <vt:lpstr>Thank you for taking the time to review the Read 180 program!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House</dc:title>
  <dc:creator>Gregory, June</dc:creator>
  <cp:lastModifiedBy>Gregory, June</cp:lastModifiedBy>
  <cp:revision>19</cp:revision>
  <dcterms:created xsi:type="dcterms:W3CDTF">2020-10-21T13:52:36Z</dcterms:created>
  <dcterms:modified xsi:type="dcterms:W3CDTF">2020-10-23T16:09:08Z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0x010100B950B642D074944FB6AAB52FD423B989</vt:lpwstr>
  </property>
  <property fmtid="{D5CDD505-2E9C-101B-9397-08002B2CF9AE}" pid="3" name="Order">
    <vt:r8>74062800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